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Playfair Display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17C43-DD06-4CE9-9452-015E19975B94}">
  <a:tblStyle styleId="{F1517C43-DD06-4CE9-9452-015E19975B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32" y="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b03af94b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b03af94b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4bf1ba5ba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4bf1ba5ba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b03af94b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b03af94b8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4bf1ba5ba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4bf1ba5ba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4bf1ba5ba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4bf1ba5ba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4bf1ba5ba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4bf1ba5ba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5109c10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5109c10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b03af94b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b03af94b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4bf1ba5ba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4bf1ba5ba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b03af94b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b03af94b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b03af94b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b03af94b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ula.lliure.eebe@upc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25" y="482175"/>
            <a:ext cx="2783225" cy="1320289"/>
          </a:xfrm>
          <a:prstGeom prst="rect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9" name="Google Shape;69;p13"/>
          <p:cNvSpPr txBox="1"/>
          <p:nvPr/>
        </p:nvSpPr>
        <p:spPr>
          <a:xfrm>
            <a:off x="-88475" y="2506100"/>
            <a:ext cx="70215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Classes de repàs </a:t>
            </a:r>
            <a:r>
              <a:rPr lang="ca" sz="2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 i pels alumnes/as</a:t>
            </a:r>
            <a:r>
              <a:rPr lang="ca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Classes gratuïtes.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Classes d’assignatures de la fase inicial (primer curs). 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871475" y="851675"/>
            <a:ext cx="427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Què és l’Aula Lliure ?</a:t>
            </a:r>
            <a:endParaRPr sz="3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3100" y="2428550"/>
            <a:ext cx="1901075" cy="1897668"/>
          </a:xfrm>
          <a:prstGeom prst="rect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/>
        </p:nvSpPr>
        <p:spPr>
          <a:xfrm>
            <a:off x="273825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Satisfacció de l’alumnat</a:t>
            </a:r>
            <a:endParaRPr sz="3200" b="1" i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1779300" y="4468725"/>
            <a:ext cx="55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Extret de l’enquesta de satisfacció realitzada a la </a:t>
            </a:r>
            <a:r>
              <a:rPr lang="ca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Setmana 0 - 2024</a:t>
            </a:r>
            <a:endParaRPr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r="44674" b="4076"/>
          <a:stretch/>
        </p:blipFill>
        <p:spPr>
          <a:xfrm>
            <a:off x="138650" y="1708175"/>
            <a:ext cx="3456248" cy="1530675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" y="3497025"/>
            <a:ext cx="8458200" cy="790575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2850" y="1809400"/>
            <a:ext cx="5295024" cy="1328225"/>
          </a:xfrm>
          <a:prstGeom prst="rect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6" name="Google Shape;166;p22"/>
          <p:cNvSpPr/>
          <p:nvPr/>
        </p:nvSpPr>
        <p:spPr>
          <a:xfrm>
            <a:off x="3792850" y="2217863"/>
            <a:ext cx="5153100" cy="3372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610275" y="603850"/>
            <a:ext cx="36642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880">
                <a:solidFill>
                  <a:srgbClr val="0B5394"/>
                </a:solidFill>
              </a:rPr>
              <a:t>Contacte Aula Lliure</a:t>
            </a:r>
            <a:endParaRPr sz="3180"/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1479275" y="818675"/>
            <a:ext cx="4778400" cy="23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500" b="1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aula.lliure.eebe@upc.edu</a:t>
            </a:r>
            <a:endParaRPr sz="250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2500" b="1">
                <a:solidFill>
                  <a:srgbClr val="1155CC"/>
                </a:solidFill>
              </a:rPr>
              <a:t>@aula.lliure.eebe</a:t>
            </a:r>
            <a:endParaRPr sz="2500" b="1">
              <a:solidFill>
                <a:srgbClr val="1155CC"/>
              </a:solidFill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825" y="1300650"/>
            <a:ext cx="645000" cy="645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824" y="2493863"/>
            <a:ext cx="645000" cy="645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6850" y="88275"/>
            <a:ext cx="2882826" cy="480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467875" y="536450"/>
            <a:ext cx="4778400" cy="2770500"/>
          </a:xfrm>
          <a:prstGeom prst="rect">
            <a:avLst/>
          </a:prstGeom>
          <a:noFill/>
          <a:ln w="1905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756825" y="3392850"/>
            <a:ext cx="36642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880">
                <a:solidFill>
                  <a:srgbClr val="0B5394"/>
                </a:solidFill>
              </a:rPr>
              <a:t>Contacte Curs 0</a:t>
            </a:r>
            <a:endParaRPr sz="288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>
              <a:solidFill>
                <a:srgbClr val="0B5394"/>
              </a:solidFill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1401825" y="4123750"/>
            <a:ext cx="3900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50" b="1" u="sng">
                <a:solidFill>
                  <a:srgbClr val="1155CC"/>
                </a:solidFill>
                <a:highlight>
                  <a:srgbClr val="FFFFFF"/>
                </a:highlight>
              </a:rPr>
              <a:t>sd.politica.academica.eebe@upc.edu</a:t>
            </a:r>
            <a:endParaRPr sz="1900" b="1" u="sng">
              <a:solidFill>
                <a:srgbClr val="1155CC"/>
              </a:solidFill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075" y="4057150"/>
            <a:ext cx="556500" cy="5565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467875" y="3460275"/>
            <a:ext cx="4778400" cy="1262100"/>
          </a:xfrm>
          <a:prstGeom prst="rect">
            <a:avLst/>
          </a:prstGeom>
          <a:noFill/>
          <a:ln w="1905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289800" y="285975"/>
            <a:ext cx="4851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8372"/>
              <a:buNone/>
            </a:pPr>
            <a:r>
              <a:rPr lang="ca" sz="2580">
                <a:solidFill>
                  <a:srgbClr val="FF0000"/>
                </a:solidFill>
              </a:rPr>
              <a:t>Formulari inscripció Setmana 0: </a:t>
            </a:r>
            <a:endParaRPr sz="3780">
              <a:solidFill>
                <a:srgbClr val="FF0000"/>
              </a:solidFill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850" y="3491375"/>
            <a:ext cx="2841025" cy="1475850"/>
          </a:xfrm>
          <a:prstGeom prst="rect">
            <a:avLst/>
          </a:prstGeom>
          <a:noFill/>
          <a:ln w="1905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7" name="Google Shape;187;p24"/>
          <p:cNvPicPr preferRelativeResize="0"/>
          <p:nvPr/>
        </p:nvPicPr>
        <p:blipFill rotWithShape="1">
          <a:blip r:embed="rId4">
            <a:alphaModFix/>
          </a:blip>
          <a:srcRect b="51446"/>
          <a:stretch/>
        </p:blipFill>
        <p:spPr>
          <a:xfrm>
            <a:off x="422125" y="930975"/>
            <a:ext cx="4497276" cy="292014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8" name="Google Shape;188;p24"/>
          <p:cNvSpPr txBox="1"/>
          <p:nvPr/>
        </p:nvSpPr>
        <p:spPr>
          <a:xfrm>
            <a:off x="884250" y="4567025"/>
            <a:ext cx="3573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 b="1">
                <a:solidFill>
                  <a:srgbClr val="0000FF"/>
                </a:solidFill>
              </a:rPr>
              <a:t>TANCA EL 6 D’AGOST</a:t>
            </a:r>
            <a:endParaRPr sz="1500" b="1">
              <a:solidFill>
                <a:srgbClr val="0000FF"/>
              </a:solidFill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422125" y="4536275"/>
            <a:ext cx="60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/>
              <a:t>➡️​</a:t>
            </a:r>
            <a:endParaRPr sz="1800"/>
          </a:p>
        </p:txBody>
      </p:sp>
      <p:sp>
        <p:nvSpPr>
          <p:cNvPr id="190" name="Google Shape;190;p24"/>
          <p:cNvSpPr/>
          <p:nvPr/>
        </p:nvSpPr>
        <p:spPr>
          <a:xfrm>
            <a:off x="546875" y="3388775"/>
            <a:ext cx="2581500" cy="4617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3407575" y="3460625"/>
            <a:ext cx="915000" cy="318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691375" y="4034700"/>
            <a:ext cx="240900" cy="318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1140650" y="4050075"/>
            <a:ext cx="240900" cy="318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4"/>
          <p:cNvSpPr/>
          <p:nvPr/>
        </p:nvSpPr>
        <p:spPr>
          <a:xfrm>
            <a:off x="1630175" y="4050075"/>
            <a:ext cx="240900" cy="318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2119700" y="4050075"/>
            <a:ext cx="240900" cy="318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2609225" y="4049750"/>
            <a:ext cx="240900" cy="318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7100" y="1044625"/>
            <a:ext cx="2304500" cy="2304500"/>
          </a:xfrm>
          <a:prstGeom prst="rect">
            <a:avLst/>
          </a:prstGeom>
          <a:noFill/>
          <a:ln w="1905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8" name="Google Shape;198;p24"/>
          <p:cNvSpPr txBox="1"/>
          <p:nvPr/>
        </p:nvSpPr>
        <p:spPr>
          <a:xfrm>
            <a:off x="5746700" y="631025"/>
            <a:ext cx="315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6068000" y="572575"/>
            <a:ext cx="2731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 b="1">
                <a:solidFill>
                  <a:srgbClr val="1155CC"/>
                </a:solidFill>
              </a:rPr>
              <a:t>Enllaç formulari inscripció:</a:t>
            </a:r>
            <a:endParaRPr sz="1500" b="1">
              <a:solidFill>
                <a:srgbClr val="1155CC"/>
              </a:solidFill>
            </a:endParaRPr>
          </a:p>
        </p:txBody>
      </p:sp>
      <p:sp>
        <p:nvSpPr>
          <p:cNvPr id="200" name="Google Shape;200;p24"/>
          <p:cNvSpPr/>
          <p:nvPr/>
        </p:nvSpPr>
        <p:spPr>
          <a:xfrm rot="6923012">
            <a:off x="5591348" y="1062531"/>
            <a:ext cx="240742" cy="31816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/>
          <p:nvPr/>
        </p:nvSpPr>
        <p:spPr>
          <a:xfrm rot="6923012">
            <a:off x="5591348" y="1612181"/>
            <a:ext cx="240742" cy="31816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4"/>
          <p:cNvSpPr/>
          <p:nvPr/>
        </p:nvSpPr>
        <p:spPr>
          <a:xfrm rot="6923012">
            <a:off x="5591348" y="2161831"/>
            <a:ext cx="240742" cy="31816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378250" y="249150"/>
            <a:ext cx="31089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4080"/>
              <a:t>Activitats</a:t>
            </a:r>
            <a:endParaRPr sz="4080"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715200" y="1597450"/>
            <a:ext cx="3721500" cy="33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 b="1"/>
              <a:t>Setmana 0</a:t>
            </a:r>
            <a:endParaRPr sz="21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100" b="1"/>
              <a:t>Quadrimestre de tardor</a:t>
            </a:r>
            <a:endParaRPr sz="21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2100" b="1"/>
              <a:t>Quadrimestre de primavera</a:t>
            </a:r>
            <a:endParaRPr sz="2100" b="1"/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/>
          </a:blip>
          <a:srcRect t="5386" r="2286" b="2217"/>
          <a:stretch/>
        </p:blipFill>
        <p:spPr>
          <a:xfrm>
            <a:off x="4869375" y="2979625"/>
            <a:ext cx="3832274" cy="18579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" name="Google Shape;79;p14"/>
          <p:cNvSpPr txBox="1"/>
          <p:nvPr/>
        </p:nvSpPr>
        <p:spPr>
          <a:xfrm>
            <a:off x="0" y="2571750"/>
            <a:ext cx="82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/>
              <a:t>🍂​</a:t>
            </a:r>
            <a:endParaRPr sz="3000"/>
          </a:p>
        </p:txBody>
      </p:sp>
      <p:sp>
        <p:nvSpPr>
          <p:cNvPr id="80" name="Google Shape;80;p14"/>
          <p:cNvSpPr txBox="1"/>
          <p:nvPr/>
        </p:nvSpPr>
        <p:spPr>
          <a:xfrm>
            <a:off x="41700" y="3585325"/>
            <a:ext cx="73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/>
              <a:t>🌺​</a:t>
            </a:r>
            <a:endParaRPr sz="3000"/>
          </a:p>
        </p:txBody>
      </p:sp>
      <p:sp>
        <p:nvSpPr>
          <p:cNvPr id="81" name="Google Shape;81;p14"/>
          <p:cNvSpPr txBox="1"/>
          <p:nvPr/>
        </p:nvSpPr>
        <p:spPr>
          <a:xfrm>
            <a:off x="41700" y="1490100"/>
            <a:ext cx="73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/>
              <a:t>🏖️​</a:t>
            </a:r>
            <a:endParaRPr sz="3000"/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4">
            <a:alphaModFix/>
          </a:blip>
          <a:srcRect t="5326" b="11054"/>
          <a:stretch/>
        </p:blipFill>
        <p:spPr>
          <a:xfrm>
            <a:off x="6096075" y="1072325"/>
            <a:ext cx="2886474" cy="1626351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1350" y="1143900"/>
            <a:ext cx="1998350" cy="1483176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6">
            <a:alphaModFix/>
          </a:blip>
          <a:srcRect l="23418" t="27393" r="24121" b="41737"/>
          <a:stretch/>
        </p:blipFill>
        <p:spPr>
          <a:xfrm>
            <a:off x="8161450" y="88825"/>
            <a:ext cx="821100" cy="805322"/>
          </a:xfrm>
          <a:prstGeom prst="rect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475300" y="206800"/>
            <a:ext cx="36411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3480"/>
              <a:t>La Setmana</a:t>
            </a:r>
            <a:r>
              <a:rPr lang="ca" sz="3180"/>
              <a:t> </a:t>
            </a:r>
            <a:r>
              <a:rPr lang="ca" sz="4980"/>
              <a:t>0</a:t>
            </a:r>
            <a:endParaRPr sz="4980"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224500" y="1614325"/>
            <a:ext cx="4480500" cy="29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a" sz="2000" b="1"/>
              <a:t>Del </a:t>
            </a:r>
            <a:r>
              <a:rPr lang="ca" sz="2500" b="1">
                <a:solidFill>
                  <a:schemeClr val="accent5"/>
                </a:solidFill>
              </a:rPr>
              <a:t>2 </a:t>
            </a:r>
            <a:r>
              <a:rPr lang="ca" sz="2000" b="1"/>
              <a:t>al</a:t>
            </a:r>
            <a:r>
              <a:rPr lang="ca" sz="2500" b="1">
                <a:solidFill>
                  <a:schemeClr val="accent5"/>
                </a:solidFill>
              </a:rPr>
              <a:t> 5</a:t>
            </a:r>
            <a:r>
              <a:rPr lang="ca" sz="2000" b="1">
                <a:solidFill>
                  <a:schemeClr val="accent5"/>
                </a:solidFill>
              </a:rPr>
              <a:t> </a:t>
            </a:r>
            <a:r>
              <a:rPr lang="ca" sz="2000" b="1"/>
              <a:t>de </a:t>
            </a:r>
            <a:r>
              <a:rPr lang="ca" sz="2000" b="1">
                <a:solidFill>
                  <a:schemeClr val="accent6"/>
                </a:solidFill>
              </a:rPr>
              <a:t>setembre</a:t>
            </a:r>
            <a:endParaRPr sz="2000"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000" b="1"/>
              <a:t>Classes de 2 hores </a:t>
            </a:r>
            <a:r>
              <a:rPr lang="ca" sz="2100" b="1">
                <a:solidFill>
                  <a:schemeClr val="accent6"/>
                </a:solidFill>
              </a:rPr>
              <a:t>PRESENCIALS</a:t>
            </a:r>
            <a:endParaRPr sz="2100"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ca" sz="2000" b="1"/>
              <a:t>Mates, Física, Química</a:t>
            </a:r>
            <a:endParaRPr sz="2000" b="1"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r="13867" b="22988"/>
          <a:stretch/>
        </p:blipFill>
        <p:spPr>
          <a:xfrm>
            <a:off x="6631513" y="947850"/>
            <a:ext cx="2316751" cy="1694399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4">
            <a:alphaModFix/>
          </a:blip>
          <a:srcRect t="8178" r="2353" b="8111"/>
          <a:stretch/>
        </p:blipFill>
        <p:spPr>
          <a:xfrm>
            <a:off x="3973125" y="947850"/>
            <a:ext cx="2408876" cy="1426725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5">
            <a:alphaModFix/>
          </a:blip>
          <a:srcRect t="31810" r="1370"/>
          <a:stretch/>
        </p:blipFill>
        <p:spPr>
          <a:xfrm>
            <a:off x="3617038" y="3216363"/>
            <a:ext cx="2468775" cy="1618074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4" name="Google Shape;94;p15"/>
          <p:cNvSpPr txBox="1"/>
          <p:nvPr/>
        </p:nvSpPr>
        <p:spPr>
          <a:xfrm>
            <a:off x="81175" y="1559075"/>
            <a:ext cx="699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/>
              <a:t>🗓️</a:t>
            </a:r>
            <a:r>
              <a:rPr lang="ca"/>
              <a:t>​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40525" y="3616563"/>
            <a:ext cx="780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/>
              <a:t>📚​</a:t>
            </a:r>
            <a:endParaRPr sz="3000"/>
          </a:p>
        </p:txBody>
      </p:sp>
      <p:sp>
        <p:nvSpPr>
          <p:cNvPr id="96" name="Google Shape;96;p15"/>
          <p:cNvSpPr txBox="1"/>
          <p:nvPr/>
        </p:nvSpPr>
        <p:spPr>
          <a:xfrm>
            <a:off x="40525" y="2642250"/>
            <a:ext cx="780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/>
              <a:t>⌛​</a:t>
            </a:r>
            <a:endParaRPr sz="3000"/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6">
            <a:alphaModFix/>
          </a:blip>
          <a:srcRect l="23418" t="27393" r="24121" b="41737"/>
          <a:stretch/>
        </p:blipFill>
        <p:spPr>
          <a:xfrm>
            <a:off x="8248675" y="98450"/>
            <a:ext cx="699600" cy="686159"/>
          </a:xfrm>
          <a:prstGeom prst="rect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7">
            <a:alphaModFix/>
          </a:blip>
          <a:srcRect t="20246" r="8742" b="9430"/>
          <a:stretch/>
        </p:blipFill>
        <p:spPr>
          <a:xfrm>
            <a:off x="6243050" y="3025050"/>
            <a:ext cx="2799841" cy="1618049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475300" y="206800"/>
            <a:ext cx="36411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3480"/>
              <a:t>La Setmana</a:t>
            </a:r>
            <a:r>
              <a:rPr lang="ca" sz="3180"/>
              <a:t> </a:t>
            </a:r>
            <a:r>
              <a:rPr lang="ca" sz="4980"/>
              <a:t>0</a:t>
            </a:r>
            <a:endParaRPr sz="4980"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41900" y="1447925"/>
            <a:ext cx="5930100" cy="29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a" sz="2000" b="1"/>
              <a:t>Introducció a una assignatura de la fase inicial.</a:t>
            </a:r>
            <a:endParaRPr sz="20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ca" sz="2000" b="1"/>
              <a:t>Bona</a:t>
            </a:r>
            <a:r>
              <a:rPr lang="ca" sz="2000" b="1">
                <a:solidFill>
                  <a:schemeClr val="accent6"/>
                </a:solidFill>
              </a:rPr>
              <a:t> oportunitat per conèixer</a:t>
            </a:r>
            <a:r>
              <a:rPr lang="ca" sz="2000" b="1"/>
              <a:t> les futures </a:t>
            </a:r>
            <a:r>
              <a:rPr lang="ca" sz="2000" b="1">
                <a:solidFill>
                  <a:schemeClr val="accent6"/>
                </a:solidFill>
              </a:rPr>
              <a:t>companyes </a:t>
            </a:r>
            <a:r>
              <a:rPr lang="ca" sz="2000" b="1"/>
              <a:t>i</a:t>
            </a:r>
            <a:r>
              <a:rPr lang="ca" sz="2000" b="1">
                <a:solidFill>
                  <a:schemeClr val="accent6"/>
                </a:solidFill>
              </a:rPr>
              <a:t> companys</a:t>
            </a:r>
            <a:r>
              <a:rPr lang="ca" sz="2000" b="1"/>
              <a:t>. </a:t>
            </a:r>
            <a:endParaRPr sz="20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ca" sz="2000" b="1"/>
              <a:t>Ens ho passem </a:t>
            </a:r>
            <a:r>
              <a:rPr lang="ca" sz="2500" b="1">
                <a:solidFill>
                  <a:schemeClr val="accent6"/>
                </a:solidFill>
              </a:rPr>
              <a:t>molt bé</a:t>
            </a:r>
            <a:r>
              <a:rPr lang="ca" sz="2000" b="1"/>
              <a:t> </a:t>
            </a:r>
            <a:r>
              <a:rPr lang="ca" sz="2600" b="1"/>
              <a:t>!</a:t>
            </a:r>
            <a:endParaRPr sz="2600" b="1"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850" y="528448"/>
            <a:ext cx="2697899" cy="4086602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54350" y="164500"/>
            <a:ext cx="76353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/>
              <a:t>El que representa per les i els alumnes el projecte</a:t>
            </a:r>
            <a:endParaRPr sz="2600"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25" y="962400"/>
            <a:ext cx="2358146" cy="1653851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 t="2305"/>
          <a:stretch/>
        </p:blipFill>
        <p:spPr>
          <a:xfrm>
            <a:off x="3544225" y="809500"/>
            <a:ext cx="2055525" cy="1823451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5300" y="3148025"/>
            <a:ext cx="2994750" cy="1788249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8174" y="705975"/>
            <a:ext cx="2294475" cy="2884925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250" y="2769151"/>
            <a:ext cx="1747682" cy="2167126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84924" y="2769150"/>
            <a:ext cx="2175831" cy="2167125"/>
          </a:xfrm>
          <a:prstGeom prst="rect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59625" y="3735400"/>
            <a:ext cx="1203031" cy="1200875"/>
          </a:xfrm>
          <a:prstGeom prst="rect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346800" y="1135800"/>
            <a:ext cx="8664000" cy="27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488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31"/>
              <a:buChar char="-"/>
            </a:pPr>
            <a:r>
              <a:rPr lang="ca" sz="1831" b="1">
                <a:solidFill>
                  <a:srgbClr val="FFFFFF"/>
                </a:solidFill>
              </a:rPr>
              <a:t>Conjunt de </a:t>
            </a:r>
            <a:r>
              <a:rPr lang="ca" sz="1831" b="1">
                <a:solidFill>
                  <a:srgbClr val="FFFF00"/>
                </a:solidFill>
              </a:rPr>
              <a:t>materials d’autoaprenentatge </a:t>
            </a:r>
            <a:r>
              <a:rPr lang="ca" sz="1831" b="1">
                <a:solidFill>
                  <a:srgbClr val="FFFFFF"/>
                </a:solidFill>
              </a:rPr>
              <a:t>per a repassar continguts </a:t>
            </a:r>
            <a:endParaRPr sz="1831" b="1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831" b="1">
                <a:solidFill>
                  <a:srgbClr val="FFFFFF"/>
                </a:solidFill>
              </a:rPr>
              <a:t>bàsics (preuniversitaris) de Matemàtiques, Física i Química</a:t>
            </a:r>
            <a:endParaRPr sz="1831" b="1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31" b="1">
              <a:solidFill>
                <a:srgbClr val="FFFFFF"/>
              </a:solidFill>
            </a:endParaRPr>
          </a:p>
          <a:p>
            <a:pPr marL="457200" lvl="0" indent="-344888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31"/>
              <a:buChar char="-"/>
            </a:pPr>
            <a:r>
              <a:rPr lang="ca" sz="1831" b="1">
                <a:solidFill>
                  <a:srgbClr val="FFFFFF"/>
                </a:solidFill>
              </a:rPr>
              <a:t>Disponibles </a:t>
            </a:r>
            <a:r>
              <a:rPr lang="ca" sz="1831" b="1">
                <a:solidFill>
                  <a:srgbClr val="FFFF00"/>
                </a:solidFill>
              </a:rPr>
              <a:t>en línea</a:t>
            </a:r>
            <a:r>
              <a:rPr lang="ca" sz="1831" b="1">
                <a:solidFill>
                  <a:srgbClr val="FFFFFF"/>
                </a:solidFill>
              </a:rPr>
              <a:t> a través d’</a:t>
            </a:r>
            <a:r>
              <a:rPr lang="ca" sz="1831" b="1">
                <a:solidFill>
                  <a:srgbClr val="FFFF00"/>
                </a:solidFill>
              </a:rPr>
              <a:t>Atenea</a:t>
            </a:r>
            <a:r>
              <a:rPr lang="ca" sz="1831" b="1">
                <a:solidFill>
                  <a:srgbClr val="FFFFFF"/>
                </a:solidFill>
              </a:rPr>
              <a:t> (campus virtual de la UPC)</a:t>
            </a:r>
            <a:endParaRPr sz="1831" b="1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31" b="1">
              <a:solidFill>
                <a:srgbClr val="FFFFFF"/>
              </a:solidFill>
            </a:endParaRPr>
          </a:p>
          <a:p>
            <a:pPr marL="457200" lvl="0" indent="-344888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31"/>
              <a:buChar char="-"/>
            </a:pPr>
            <a:r>
              <a:rPr lang="ca" sz="1831" b="1">
                <a:solidFill>
                  <a:srgbClr val="FFFFFF"/>
                </a:solidFill>
              </a:rPr>
              <a:t>A realitzar </a:t>
            </a:r>
            <a:r>
              <a:rPr lang="ca" sz="1831" b="1">
                <a:solidFill>
                  <a:srgbClr val="FFFF00"/>
                </a:solidFill>
              </a:rPr>
              <a:t>desde el moment de la matrícula</a:t>
            </a:r>
            <a:r>
              <a:rPr lang="ca" sz="1831" b="1">
                <a:solidFill>
                  <a:srgbClr val="FFFFFF"/>
                </a:solidFill>
              </a:rPr>
              <a:t> fins a l’inici de curs</a:t>
            </a:r>
            <a:endParaRPr sz="1235" b="1">
              <a:solidFill>
                <a:srgbClr val="FFFFFF"/>
              </a:solidFill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04250" y="253750"/>
            <a:ext cx="49887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88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Però … i durant l’estiu, què ?</a:t>
            </a:r>
            <a:endParaRPr sz="408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5268600" y="420250"/>
            <a:ext cx="1316100" cy="29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6771350" y="284050"/>
            <a:ext cx="1560600" cy="4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3080"/>
              <a:t>Curs </a:t>
            </a:r>
            <a:r>
              <a:rPr lang="ca" sz="4280"/>
              <a:t>0</a:t>
            </a:r>
            <a:endParaRPr sz="4280"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2158500" y="3557300"/>
            <a:ext cx="4827000" cy="1310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44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5368" b="1" u="sng"/>
              <a:t>ACCÉS:</a:t>
            </a:r>
            <a:endParaRPr sz="5368" b="1"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5368" b="1"/>
              <a:t>Link: </a:t>
            </a:r>
            <a:r>
              <a:rPr lang="ca" sz="5368" b="1">
                <a:solidFill>
                  <a:srgbClr val="1155CC"/>
                </a:solidFill>
              </a:rPr>
              <a:t>https://</a:t>
            </a:r>
            <a:r>
              <a:rPr lang="ca" sz="5368" b="1">
                <a:solidFill>
                  <a:srgbClr val="CC0000"/>
                </a:solidFill>
              </a:rPr>
              <a:t>atenea</a:t>
            </a:r>
            <a:r>
              <a:rPr lang="ca" sz="5368" b="1">
                <a:solidFill>
                  <a:srgbClr val="1155CC"/>
                </a:solidFill>
              </a:rPr>
              <a:t>.upc.edu/course/view.php?id=57711</a:t>
            </a:r>
            <a:endParaRPr sz="5368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5368" b="1"/>
              <a:t>Codi autoinscripció: </a:t>
            </a:r>
            <a:r>
              <a:rPr lang="ca" sz="6521" b="1">
                <a:solidFill>
                  <a:srgbClr val="FF0000"/>
                </a:solidFill>
              </a:rPr>
              <a:t>eebe_curs0</a:t>
            </a:r>
            <a:endParaRPr sz="6521" b="1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311700" y="24140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Setmana 0 VS Curs 0</a:t>
            </a:r>
            <a:endParaRPr sz="4533"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3044800" y="3555238"/>
            <a:ext cx="5820900" cy="13806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44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6968" b="1" u="sng"/>
              <a:t>ACCÉS:</a:t>
            </a:r>
            <a:endParaRPr sz="6968" b="1"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6968" b="1"/>
              <a:t>Link: </a:t>
            </a:r>
            <a:r>
              <a:rPr lang="ca" sz="6968" b="1">
                <a:solidFill>
                  <a:srgbClr val="1155CC"/>
                </a:solidFill>
              </a:rPr>
              <a:t>https://atenea.upc.edu/course/view.php?id=57711</a:t>
            </a:r>
            <a:endParaRPr sz="6968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6968" b="1"/>
              <a:t>Codi autoinscripció: </a:t>
            </a:r>
            <a:r>
              <a:rPr lang="ca" sz="8121" b="1">
                <a:solidFill>
                  <a:srgbClr val="FF0000"/>
                </a:solidFill>
              </a:rPr>
              <a:t>eebe_curs0</a:t>
            </a:r>
            <a:endParaRPr sz="8121" b="1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l="71021"/>
          <a:stretch/>
        </p:blipFill>
        <p:spPr>
          <a:xfrm>
            <a:off x="359600" y="1304325"/>
            <a:ext cx="2494227" cy="3631525"/>
          </a:xfrm>
          <a:prstGeom prst="rect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Google Shape;134;p19"/>
          <p:cNvSpPr txBox="1"/>
          <p:nvPr/>
        </p:nvSpPr>
        <p:spPr>
          <a:xfrm>
            <a:off x="3019238" y="1347313"/>
            <a:ext cx="703500" cy="2031900"/>
          </a:xfrm>
          <a:prstGeom prst="rect">
            <a:avLst/>
          </a:prstGeom>
          <a:noFill/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/>
              <a:t>🖥️🏖️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/>
              <a:t>💻⛵</a:t>
            </a:r>
            <a:endParaRPr sz="3000"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3930125" y="837150"/>
            <a:ext cx="4893600" cy="10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459" b="1"/>
              <a:t>La </a:t>
            </a:r>
            <a:r>
              <a:rPr lang="ca" sz="2459" b="1" i="1">
                <a:solidFill>
                  <a:srgbClr val="EFEFEF"/>
                </a:solidFill>
              </a:rPr>
              <a:t>Setmana 0</a:t>
            </a:r>
            <a:r>
              <a:rPr lang="ca" sz="2459" b="1"/>
              <a:t> i el </a:t>
            </a:r>
            <a:r>
              <a:rPr lang="ca" sz="2459" b="1" i="1">
                <a:solidFill>
                  <a:srgbClr val="EFEFEF"/>
                </a:solidFill>
              </a:rPr>
              <a:t>Curs 0 </a:t>
            </a:r>
            <a:r>
              <a:rPr lang="ca" sz="2459" b="1"/>
              <a:t>es poden complementar </a:t>
            </a:r>
            <a:endParaRPr sz="2459" b="1"/>
          </a:p>
          <a:p>
            <a:pPr marL="45720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31" b="1"/>
          </a:p>
          <a:p>
            <a:pPr marL="457200" lvl="0" indent="0" algn="l" rtl="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31" b="1"/>
          </a:p>
        </p:txBody>
      </p:sp>
      <p:graphicFrame>
        <p:nvGraphicFramePr>
          <p:cNvPr id="136" name="Google Shape;136;p19"/>
          <p:cNvGraphicFramePr/>
          <p:nvPr/>
        </p:nvGraphicFramePr>
        <p:xfrm>
          <a:off x="3888150" y="1304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{F1517C43-DD06-4CE9-9452-015E19975B94}</a:tableStyleId>
              </a:tblPr>
              <a:tblGrid>
                <a:gridCol w="248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2000" b="1">
                          <a:solidFill>
                            <a:schemeClr val="accent6"/>
                          </a:solidFill>
                        </a:rPr>
                        <a:t>Setmana 0</a:t>
                      </a:r>
                      <a:endParaRPr sz="2000"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2000" b="1">
                          <a:solidFill>
                            <a:schemeClr val="accent6"/>
                          </a:solidFill>
                        </a:rPr>
                        <a:t>Curs 0</a:t>
                      </a:r>
                      <a:endParaRPr sz="2000"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500" b="1">
                          <a:solidFill>
                            <a:srgbClr val="F3F3F3"/>
                          </a:solidFill>
                        </a:rPr>
                        <a:t>Presencial</a:t>
                      </a:r>
                      <a:endParaRPr sz="1500" b="1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500" b="1">
                          <a:solidFill>
                            <a:srgbClr val="F3F3F3"/>
                          </a:solidFill>
                        </a:rPr>
                        <a:t>Online</a:t>
                      </a:r>
                      <a:endParaRPr sz="1500" b="1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500">
                          <a:solidFill>
                            <a:srgbClr val="F3F3F3"/>
                          </a:solidFill>
                        </a:rPr>
                        <a:t>2 assignatures</a:t>
                      </a:r>
                      <a:r>
                        <a:rPr lang="ca" sz="1000">
                          <a:solidFill>
                            <a:srgbClr val="F3F3F3"/>
                          </a:solidFill>
                        </a:rPr>
                        <a:t> 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>
                          <a:solidFill>
                            <a:srgbClr val="F3F3F3"/>
                          </a:solidFill>
                        </a:rPr>
                        <a:t>(si sobren places fins a 3)</a:t>
                      </a:r>
                      <a:endParaRPr sz="10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500">
                          <a:solidFill>
                            <a:srgbClr val="F3F3F3"/>
                          </a:solidFill>
                        </a:rPr>
                        <a:t> Fins a 3 assignatures</a:t>
                      </a:r>
                      <a:endParaRPr sz="15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500">
                          <a:solidFill>
                            <a:srgbClr val="F3F3F3"/>
                          </a:solidFill>
                        </a:rPr>
                        <a:t>Primera setmana setembre</a:t>
                      </a:r>
                      <a:endParaRPr sz="15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500">
                          <a:solidFill>
                            <a:srgbClr val="F3F3F3"/>
                          </a:solidFill>
                        </a:rPr>
                        <a:t>Desde matrícula - inici curs</a:t>
                      </a:r>
                      <a:endParaRPr sz="15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/>
        </p:nvSpPr>
        <p:spPr>
          <a:xfrm>
            <a:off x="273825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Satisfacció de l’alumnat</a:t>
            </a:r>
            <a:endParaRPr sz="3200" b="1" i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2" name="Google Shape;142;p20" descr="Gráfico de respuestas de formularios. Título de la pregunta: Repetiries l'experiència?. Número de respuestas: 158 respuestas." title="Repetiries l'experiència?"/>
          <p:cNvPicPr preferRelativeResize="0"/>
          <p:nvPr/>
        </p:nvPicPr>
        <p:blipFill rotWithShape="1">
          <a:blip r:embed="rId3">
            <a:alphaModFix/>
          </a:blip>
          <a:srcRect l="2493" t="5280" r="53453" b="8430"/>
          <a:stretch/>
        </p:blipFill>
        <p:spPr>
          <a:xfrm>
            <a:off x="488950" y="1428075"/>
            <a:ext cx="3212759" cy="2651751"/>
          </a:xfrm>
          <a:prstGeom prst="rect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Google Shape;143;p20" descr="Gráfico de respuestas de formularios. Título de la pregunta: Recomanaries Aula Lliure a un company/a de la EEBE?. Número de respuestas: 158 respuestas." title="Recomanaries Aula Lliure a un company/a de la EEBE?"/>
          <p:cNvPicPr preferRelativeResize="0"/>
          <p:nvPr/>
        </p:nvPicPr>
        <p:blipFill rotWithShape="1">
          <a:blip r:embed="rId4">
            <a:alphaModFix/>
          </a:blip>
          <a:srcRect l="2014" t="5531" r="43681" b="8180"/>
          <a:stretch/>
        </p:blipFill>
        <p:spPr>
          <a:xfrm>
            <a:off x="4036425" y="1478812"/>
            <a:ext cx="3808850" cy="2550275"/>
          </a:xfrm>
          <a:prstGeom prst="rect">
            <a:avLst/>
          </a:prstGeom>
          <a:noFill/>
          <a:ln w="1905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0" descr="Gráfico de respuestas de formularios. Título de la pregunta: Repetiries l'experiència?. Número de respuestas: 158 respuestas." title="Repetiries l'experiència?"/>
          <p:cNvPicPr preferRelativeResize="0"/>
          <p:nvPr/>
        </p:nvPicPr>
        <p:blipFill rotWithShape="1">
          <a:blip r:embed="rId3">
            <a:alphaModFix/>
          </a:blip>
          <a:srcRect l="61917" t="27931" r="31318" b="57458"/>
          <a:stretch/>
        </p:blipFill>
        <p:spPr>
          <a:xfrm>
            <a:off x="8180000" y="3384075"/>
            <a:ext cx="708634" cy="645000"/>
          </a:xfrm>
          <a:prstGeom prst="rect">
            <a:avLst/>
          </a:prstGeom>
          <a:noFill/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5" name="Google Shape;145;p20"/>
          <p:cNvSpPr txBox="1"/>
          <p:nvPr/>
        </p:nvSpPr>
        <p:spPr>
          <a:xfrm>
            <a:off x="1741425" y="4345175"/>
            <a:ext cx="55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Extret de l’enquesta de satisfacció realitzada a la </a:t>
            </a:r>
            <a:r>
              <a:rPr lang="ca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Setmana 0 - 2024</a:t>
            </a:r>
            <a:endParaRPr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273825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Satisfacció de l’alumnat</a:t>
            </a:r>
            <a:endParaRPr sz="3200" b="1" i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1741425" y="4142900"/>
            <a:ext cx="558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Extret de l’enquesta de satisfacció realitzada a la </a:t>
            </a:r>
            <a:r>
              <a:rPr lang="ca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Setmana 0 - 2024</a:t>
            </a:r>
            <a:endParaRPr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87" y="1732762"/>
            <a:ext cx="4298174" cy="2159001"/>
          </a:xfrm>
          <a:prstGeom prst="rect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1000" y="1732763"/>
            <a:ext cx="4616394" cy="2159000"/>
          </a:xfrm>
          <a:prstGeom prst="rect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4" name="Google Shape;154;p21"/>
          <p:cNvSpPr/>
          <p:nvPr/>
        </p:nvSpPr>
        <p:spPr>
          <a:xfrm>
            <a:off x="103750" y="1818775"/>
            <a:ext cx="3968400" cy="2889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103738" y="2510550"/>
            <a:ext cx="4238400" cy="2889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4461000" y="2683550"/>
            <a:ext cx="4298100" cy="2574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Presentació en pantalla (16:9)</PresentationFormat>
  <Paragraphs>90</Paragraphs>
  <Slides>12</Slides>
  <Notes>12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6" baseType="lpstr">
      <vt:lpstr>Arial</vt:lpstr>
      <vt:lpstr>Lato</vt:lpstr>
      <vt:lpstr>Playfair Display</vt:lpstr>
      <vt:lpstr>Blue &amp; Gold</vt:lpstr>
      <vt:lpstr>Presentació del PowerPoint</vt:lpstr>
      <vt:lpstr>Activitats</vt:lpstr>
      <vt:lpstr>La Setmana 0</vt:lpstr>
      <vt:lpstr>La Setmana 0</vt:lpstr>
      <vt:lpstr>El que representa per les i els alumnes el projecte</vt:lpstr>
      <vt:lpstr>Curs 0</vt:lpstr>
      <vt:lpstr>Setmana 0 VS Curs 0</vt:lpstr>
      <vt:lpstr>Presentació del PowerPoint</vt:lpstr>
      <vt:lpstr>Presentació del PowerPoint</vt:lpstr>
      <vt:lpstr>Presentació del PowerPoint</vt:lpstr>
      <vt:lpstr>Contacte Aula Lliure</vt:lpstr>
      <vt:lpstr>Formulari inscripció Setmana 0: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Patricia Gimeno</dc:creator>
  <cp:lastModifiedBy>UPC</cp:lastModifiedBy>
  <cp:revision>2</cp:revision>
  <dcterms:modified xsi:type="dcterms:W3CDTF">2024-07-15T08:14:00Z</dcterms:modified>
</cp:coreProperties>
</file>