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7" r:id="rId14"/>
    <p:sldId id="278" r:id="rId15"/>
    <p:sldId id="281" r:id="rId16"/>
    <p:sldId id="286" r:id="rId17"/>
    <p:sldId id="287" r:id="rId18"/>
    <p:sldId id="288" r:id="rId19"/>
    <p:sldId id="289" r:id="rId20"/>
    <p:sldId id="290" r:id="rId21"/>
    <p:sldId id="291" r:id="rId22"/>
    <p:sldId id="284" r:id="rId23"/>
    <p:sldId id="285" r:id="rId24"/>
  </p:sldIdLst>
  <p:sldSz cx="9144000" cy="5143500" type="screen16x9"/>
  <p:notesSz cx="6858000" cy="9144000"/>
  <p:embeddedFontLst>
    <p:embeddedFont>
      <p:font typeface="Average" panose="020B0604020202020204" charset="0"/>
      <p:regular r:id="rId26"/>
    </p:embeddedFont>
    <p:embeddedFont>
      <p:font typeface="Cambria" panose="02040503050406030204" pitchFamily="18"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Oswald" panose="00000500000000000000" pitchFamily="2" charset="0"/>
      <p:regular r:id="rId39"/>
      <p:bold r:id="rId40"/>
    </p:embeddedFont>
    <p:embeddedFont>
      <p:font typeface="Poppins" panose="00000500000000000000" pitchFamily="2" charset="0"/>
      <p:regular r:id="rId41"/>
      <p:bold r:id="rId42"/>
      <p:italic r:id="rId43"/>
      <p:boldItalic r:id="rId44"/>
    </p:embeddedFont>
    <p:embeddedFont>
      <p:font typeface="Poppins SemiBold" panose="000007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VlG7rW9qKhL40RK7iwQV1wx4g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sorterViewPr>
    <p:cViewPr>
      <p:scale>
        <a:sx n="100" d="100"/>
        <a:sy n="100" d="100"/>
      </p:scale>
      <p:origin x="0" y="-3211"/>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39be624ef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 name="Google Shape;69;g339be624ef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95b128e2a_4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3395b128e2a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395b128e2a_4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3395b128e2a_4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95b128e2a_3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3395b128e2a_3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3a12fa9120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33a12fa912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652dfa732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3652dfa732b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652dfa732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3652dfa732b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652dfa732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3652dfa732b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3a12fa9120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33a12fa9120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634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3a7208bd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33a7208bd3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g33a7208bd3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3a12fa9120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33a12fa9120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4732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3a12fa9120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33a12fa9120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4251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395b128e2a_3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3395b128e2a_3_7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3395b128e2a_3_7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395b128e2a_3_9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g3395b128e2a_3_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395b128e2a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g3395b128e2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395b128e2a_4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3395b128e2a_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8"/>
        <p:cNvGrpSpPr/>
        <p:nvPr/>
      </p:nvGrpSpPr>
      <p:grpSpPr>
        <a:xfrm>
          <a:off x="0" y="0"/>
          <a:ext cx="0" cy="0"/>
          <a:chOff x="0" y="0"/>
          <a:chExt cx="0" cy="0"/>
        </a:xfrm>
      </p:grpSpPr>
      <p:sp>
        <p:nvSpPr>
          <p:cNvPr id="49" name="Google Shape;49;g3395b128e2a_0_828"/>
          <p:cNvSpPr txBox="1">
            <a:spLocks noGrp="1"/>
          </p:cNvSpPr>
          <p:nvPr>
            <p:ph type="title"/>
          </p:nvPr>
        </p:nvSpPr>
        <p:spPr>
          <a:xfrm>
            <a:off x="490250" y="526350"/>
            <a:ext cx="62271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50" name="Google Shape;50;g3395b128e2a_0_82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g3395b128e2a_0_831"/>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3" name="Google Shape;53;g3395b128e2a_0_83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4" name="Google Shape;54;g3395b128e2a_0_831"/>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5" name="Google Shape;55;g3395b128e2a_0_831"/>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56" name="Google Shape;56;g3395b128e2a_0_83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7" name="Google Shape;57;g3395b128e2a_0_83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g3395b128e2a_0_83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60" name="Google Shape;60;g3395b128e2a_0_83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
        <p:cNvGrpSpPr/>
        <p:nvPr/>
      </p:nvGrpSpPr>
      <p:grpSpPr>
        <a:xfrm>
          <a:off x="0" y="0"/>
          <a:ext cx="0" cy="0"/>
          <a:chOff x="0" y="0"/>
          <a:chExt cx="0" cy="0"/>
        </a:xfrm>
      </p:grpSpPr>
      <p:sp>
        <p:nvSpPr>
          <p:cNvPr id="62" name="Google Shape;62;g3395b128e2a_0_841"/>
          <p:cNvSpPr txBox="1">
            <a:spLocks noGrp="1"/>
          </p:cNvSpPr>
          <p:nvPr>
            <p:ph type="title" hasCustomPrompt="1"/>
          </p:nvPr>
        </p:nvSpPr>
        <p:spPr>
          <a:xfrm>
            <a:off x="311700" y="1255275"/>
            <a:ext cx="8520600" cy="1890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3" name="Google Shape;63;g3395b128e2a_0_841"/>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4" name="Google Shape;64;g3395b128e2a_0_84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g3395b128e2a_0_84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14"/>
        <p:cNvGrpSpPr/>
        <p:nvPr/>
      </p:nvGrpSpPr>
      <p:grpSpPr>
        <a:xfrm>
          <a:off x="0" y="0"/>
          <a:ext cx="0" cy="0"/>
          <a:chOff x="0" y="0"/>
          <a:chExt cx="0" cy="0"/>
        </a:xfrm>
      </p:grpSpPr>
      <p:sp>
        <p:nvSpPr>
          <p:cNvPr id="15" name="Google Shape;15;g3395b128e2a_0_848"/>
          <p:cNvSpPr txBox="1">
            <a:spLocks noGrp="1"/>
          </p:cNvSpPr>
          <p:nvPr>
            <p:ph type="body" idx="1"/>
          </p:nvPr>
        </p:nvSpPr>
        <p:spPr>
          <a:xfrm>
            <a:off x="3059832" y="1275606"/>
            <a:ext cx="5039700" cy="10080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560"/>
              </a:spcBef>
              <a:spcAft>
                <a:spcPts val="0"/>
              </a:spcAft>
              <a:buClr>
                <a:schemeClr val="dk1"/>
              </a:buClr>
              <a:buSzPts val="2800"/>
              <a:buFont typeface="Arial"/>
              <a:buNone/>
              <a:defRPr sz="2800" b="1"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Google Shape;16;g3395b128e2a_0_848"/>
          <p:cNvSpPr txBox="1">
            <a:spLocks noGrp="1"/>
          </p:cNvSpPr>
          <p:nvPr>
            <p:ph type="body" idx="2"/>
          </p:nvPr>
        </p:nvSpPr>
        <p:spPr>
          <a:xfrm>
            <a:off x="3059832" y="2427734"/>
            <a:ext cx="5039700" cy="12240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1">
  <p:cSld name="1_Título y objetos">
    <p:spTree>
      <p:nvGrpSpPr>
        <p:cNvPr id="1" name="Shape 17"/>
        <p:cNvGrpSpPr/>
        <p:nvPr/>
      </p:nvGrpSpPr>
      <p:grpSpPr>
        <a:xfrm>
          <a:off x="0" y="0"/>
          <a:ext cx="0" cy="0"/>
          <a:chOff x="0" y="0"/>
          <a:chExt cx="0" cy="0"/>
        </a:xfrm>
      </p:grpSpPr>
      <p:sp>
        <p:nvSpPr>
          <p:cNvPr id="18" name="Google Shape;18;g3395b128e2a_0_851"/>
          <p:cNvSpPr txBox="1">
            <a:spLocks noGrp="1"/>
          </p:cNvSpPr>
          <p:nvPr>
            <p:ph type="body" idx="1"/>
          </p:nvPr>
        </p:nvSpPr>
        <p:spPr>
          <a:xfrm>
            <a:off x="3059832" y="1275606"/>
            <a:ext cx="5039700" cy="10080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560"/>
              </a:spcBef>
              <a:spcAft>
                <a:spcPts val="0"/>
              </a:spcAft>
              <a:buClr>
                <a:schemeClr val="dk1"/>
              </a:buClr>
              <a:buSzPts val="2800"/>
              <a:buFont typeface="Arial"/>
              <a:buNone/>
              <a:defRPr sz="2800" b="1"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g3395b128e2a_0_851"/>
          <p:cNvSpPr txBox="1">
            <a:spLocks noGrp="1"/>
          </p:cNvSpPr>
          <p:nvPr>
            <p:ph type="body" idx="2"/>
          </p:nvPr>
        </p:nvSpPr>
        <p:spPr>
          <a:xfrm>
            <a:off x="3059832" y="2427734"/>
            <a:ext cx="5039700" cy="12240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g3395b128e2a_0_851"/>
          <p:cNvSpPr txBox="1">
            <a:spLocks noGrp="1"/>
          </p:cNvSpPr>
          <p:nvPr>
            <p:ph type="body" idx="3"/>
          </p:nvPr>
        </p:nvSpPr>
        <p:spPr>
          <a:xfrm>
            <a:off x="251520" y="987574"/>
            <a:ext cx="1079400" cy="4317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2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grpSp>
        <p:nvGrpSpPr>
          <p:cNvPr id="22" name="Google Shape;22;g3395b128e2a_0_801"/>
          <p:cNvGrpSpPr/>
          <p:nvPr/>
        </p:nvGrpSpPr>
        <p:grpSpPr>
          <a:xfrm>
            <a:off x="4350279" y="2855377"/>
            <a:ext cx="443589" cy="105632"/>
            <a:chOff x="4137525" y="2915950"/>
            <a:chExt cx="869100" cy="207000"/>
          </a:xfrm>
        </p:grpSpPr>
        <p:sp>
          <p:nvSpPr>
            <p:cNvPr id="23" name="Google Shape;23;g3395b128e2a_0_801"/>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g3395b128e2a_0_801"/>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3395b128e2a_0_801"/>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 name="Google Shape;26;g3395b128e2a_0_801"/>
          <p:cNvSpPr txBox="1">
            <a:spLocks noGrp="1"/>
          </p:cNvSpPr>
          <p:nvPr>
            <p:ph type="ctrTitle"/>
          </p:nvPr>
        </p:nvSpPr>
        <p:spPr>
          <a:xfrm>
            <a:off x="671258" y="990800"/>
            <a:ext cx="7801500" cy="1730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7" name="Google Shape;27;g3395b128e2a_0_801"/>
          <p:cNvSpPr txBox="1">
            <a:spLocks noGrp="1"/>
          </p:cNvSpPr>
          <p:nvPr>
            <p:ph type="subTitle" idx="1"/>
          </p:nvPr>
        </p:nvSpPr>
        <p:spPr>
          <a:xfrm>
            <a:off x="671250" y="3174876"/>
            <a:ext cx="78015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8" name="Google Shape;28;g3395b128e2a_0_80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g3395b128e2a_0_809"/>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1" name="Google Shape;31;g3395b128e2a_0_80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g3395b128e2a_0_8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4" name="Google Shape;34;g3395b128e2a_0_8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5" name="Google Shape;35;g3395b128e2a_0_81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g3395b128e2a_0_8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8" name="Google Shape;38;g3395b128e2a_0_8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 name="Google Shape;39;g3395b128e2a_0_8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 name="Google Shape;40;g3395b128e2a_0_81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g3395b128e2a_0_8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3" name="Google Shape;43;g3395b128e2a_0_82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g3395b128e2a_0_8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6" name="Google Shape;46;g3395b128e2a_0_8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7" name="Google Shape;47;g3395b128e2a_0_82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9"/>
        <p:cNvGrpSpPr/>
        <p:nvPr/>
      </p:nvGrpSpPr>
      <p:grpSpPr>
        <a:xfrm>
          <a:off x="0" y="0"/>
          <a:ext cx="0" cy="0"/>
          <a:chOff x="0" y="0"/>
          <a:chExt cx="0" cy="0"/>
        </a:xfrm>
      </p:grpSpPr>
      <p:sp>
        <p:nvSpPr>
          <p:cNvPr id="10" name="Google Shape;10;g3395b128e2a_0_79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11" name="Google Shape;11;g3395b128e2a_0_79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12" name="Google Shape;12;g3395b128e2a_0_79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3.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image" Target="../media/image43.png"/><Relationship Id="rId5" Type="http://schemas.openxmlformats.org/officeDocument/2006/relationships/image" Target="../media/image37.jp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4.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21" Type="http://schemas.openxmlformats.org/officeDocument/2006/relationships/image" Target="../media/image74.png"/><Relationship Id="rId34" Type="http://schemas.openxmlformats.org/officeDocument/2006/relationships/image" Target="../media/image87.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91.png"/><Relationship Id="rId2" Type="http://schemas.openxmlformats.org/officeDocument/2006/relationships/notesSlide" Target="../notesSlides/notesSlide14.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90.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36" Type="http://schemas.openxmlformats.org/officeDocument/2006/relationships/image" Target="../media/image89.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 Id="rId35" Type="http://schemas.openxmlformats.org/officeDocument/2006/relationships/image" Target="../media/image88.png"/><Relationship Id="rId8" Type="http://schemas.openxmlformats.org/officeDocument/2006/relationships/image" Target="../media/image61.png"/><Relationship Id="rId3"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3.png"/><Relationship Id="rId7" Type="http://schemas.openxmlformats.org/officeDocument/2006/relationships/image" Target="../media/image99.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18.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93.png"/><Relationship Id="rId7"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fundaciocim.org/"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
        <p:cNvGrpSpPr/>
        <p:nvPr/>
      </p:nvGrpSpPr>
      <p:grpSpPr>
        <a:xfrm>
          <a:off x="0" y="0"/>
          <a:ext cx="0" cy="0"/>
          <a:chOff x="0" y="0"/>
          <a:chExt cx="0" cy="0"/>
        </a:xfrm>
      </p:grpSpPr>
      <p:pic>
        <p:nvPicPr>
          <p:cNvPr id="71" name="Google Shape;71;g339be624ef0_0_6"/>
          <p:cNvPicPr preferRelativeResize="0"/>
          <p:nvPr/>
        </p:nvPicPr>
        <p:blipFill rotWithShape="1">
          <a:blip r:embed="rId3">
            <a:alphaModFix amt="80000"/>
          </a:blip>
          <a:srcRect/>
          <a:stretch/>
        </p:blipFill>
        <p:spPr>
          <a:xfrm>
            <a:off x="0" y="1017917"/>
            <a:ext cx="9144000" cy="2866430"/>
          </a:xfrm>
          <a:prstGeom prst="rect">
            <a:avLst/>
          </a:prstGeom>
          <a:noFill/>
          <a:ln>
            <a:noFill/>
          </a:ln>
        </p:spPr>
      </p:pic>
      <p:sp>
        <p:nvSpPr>
          <p:cNvPr id="72" name="Google Shape;72;g339be624ef0_0_6"/>
          <p:cNvSpPr/>
          <p:nvPr/>
        </p:nvSpPr>
        <p:spPr>
          <a:xfrm>
            <a:off x="421182" y="851833"/>
            <a:ext cx="3168300" cy="3198600"/>
          </a:xfrm>
          <a:prstGeom prst="rect">
            <a:avLst/>
          </a:prstGeom>
          <a:solidFill>
            <a:srgbClr val="0E3057"/>
          </a:solidFill>
          <a:ln>
            <a:noFill/>
          </a:ln>
          <a:effectLst>
            <a:outerShdw blurRad="215900" dist="25400" dir="720000" sx="102000" sy="102000" algn="ctr" rotWithShape="0">
              <a:srgbClr val="000000">
                <a:alpha val="239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g339be624ef0_0_6"/>
          <p:cNvSpPr txBox="1"/>
          <p:nvPr/>
        </p:nvSpPr>
        <p:spPr>
          <a:xfrm>
            <a:off x="3739450" y="1906638"/>
            <a:ext cx="4552200" cy="1330200"/>
          </a:xfrm>
          <a:prstGeom prst="rect">
            <a:avLst/>
          </a:prstGeom>
          <a:noFill/>
          <a:ln>
            <a:noFill/>
          </a:ln>
          <a:effectLst>
            <a:outerShdw blurRad="57150" dist="190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ES" sz="2700">
                <a:solidFill>
                  <a:schemeClr val="dk1"/>
                </a:solidFill>
                <a:latin typeface="Poppins SemiBold"/>
                <a:ea typeface="Poppins SemiBold"/>
                <a:cs typeface="Poppins SemiBold"/>
                <a:sym typeface="Poppins SemiBold"/>
              </a:rPr>
              <a:t>“Where Science Meets Technology and Innovation”</a:t>
            </a:r>
            <a:endParaRPr sz="2700">
              <a:solidFill>
                <a:schemeClr val="dk1"/>
              </a:solidFill>
              <a:latin typeface="Poppins SemiBold"/>
              <a:ea typeface="Poppins SemiBold"/>
              <a:cs typeface="Poppins SemiBold"/>
              <a:sym typeface="Poppins SemiBold"/>
            </a:endParaRPr>
          </a:p>
        </p:txBody>
      </p:sp>
      <p:pic>
        <p:nvPicPr>
          <p:cNvPr id="74" name="Google Shape;74;g339be624ef0_0_6"/>
          <p:cNvPicPr preferRelativeResize="0"/>
          <p:nvPr/>
        </p:nvPicPr>
        <p:blipFill>
          <a:blip r:embed="rId4">
            <a:alphaModFix/>
          </a:blip>
          <a:stretch>
            <a:fillRect/>
          </a:stretch>
        </p:blipFill>
        <p:spPr>
          <a:xfrm>
            <a:off x="800401" y="1685713"/>
            <a:ext cx="2409851" cy="1530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202"/>
        <p:cNvGrpSpPr/>
        <p:nvPr/>
      </p:nvGrpSpPr>
      <p:grpSpPr>
        <a:xfrm>
          <a:off x="0" y="0"/>
          <a:ext cx="0" cy="0"/>
          <a:chOff x="0" y="0"/>
          <a:chExt cx="0" cy="0"/>
        </a:xfrm>
      </p:grpSpPr>
      <p:cxnSp>
        <p:nvCxnSpPr>
          <p:cNvPr id="203" name="Google Shape;203;g3395b128e2a_4_11"/>
          <p:cNvCxnSpPr/>
          <p:nvPr/>
        </p:nvCxnSpPr>
        <p:spPr>
          <a:xfrm>
            <a:off x="310575" y="508959"/>
            <a:ext cx="5059200" cy="3600"/>
          </a:xfrm>
          <a:prstGeom prst="straightConnector1">
            <a:avLst/>
          </a:prstGeom>
          <a:noFill/>
          <a:ln w="19050" cap="flat" cmpd="sng">
            <a:solidFill>
              <a:srgbClr val="0087FF"/>
            </a:solidFill>
            <a:prstDash val="solid"/>
            <a:round/>
            <a:headEnd type="none" w="sm" len="sm"/>
            <a:tailEnd type="none" w="sm" len="sm"/>
          </a:ln>
        </p:spPr>
      </p:cxnSp>
      <p:sp>
        <p:nvSpPr>
          <p:cNvPr id="204" name="Google Shape;204;g3395b128e2a_4_11"/>
          <p:cNvSpPr txBox="1"/>
          <p:nvPr/>
        </p:nvSpPr>
        <p:spPr>
          <a:xfrm>
            <a:off x="228275" y="103675"/>
            <a:ext cx="48225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s-ES" sz="1600" b="1" u="none" strike="noStrike" cap="none">
                <a:solidFill>
                  <a:schemeClr val="dk1"/>
                </a:solidFill>
                <a:latin typeface="Poppins"/>
                <a:ea typeface="Poppins"/>
                <a:cs typeface="Poppins"/>
                <a:sym typeface="Poppins"/>
              </a:rPr>
              <a:t>Research lines at CIM UPC</a:t>
            </a:r>
            <a:endParaRPr sz="1600" b="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200" b="1" i="1"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200" b="1" i="1" u="none" strike="noStrike" cap="none">
              <a:solidFill>
                <a:schemeClr val="dk1"/>
              </a:solidFill>
              <a:latin typeface="Century Gothic"/>
              <a:ea typeface="Century Gothic"/>
              <a:cs typeface="Century Gothic"/>
              <a:sym typeface="Century Gothic"/>
            </a:endParaRPr>
          </a:p>
        </p:txBody>
      </p:sp>
      <p:sp>
        <p:nvSpPr>
          <p:cNvPr id="205" name="Google Shape;205;g3395b128e2a_4_11"/>
          <p:cNvSpPr/>
          <p:nvPr/>
        </p:nvSpPr>
        <p:spPr>
          <a:xfrm>
            <a:off x="228275" y="722325"/>
            <a:ext cx="6029400" cy="2595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es-ES" sz="1500" b="1">
                <a:solidFill>
                  <a:schemeClr val="dk1"/>
                </a:solidFill>
                <a:latin typeface="Poppins"/>
                <a:ea typeface="Poppins"/>
                <a:cs typeface="Poppins"/>
                <a:sym typeface="Poppins"/>
              </a:rPr>
              <a:t>HYBRID 3D PRINTING</a:t>
            </a:r>
            <a:endParaRPr sz="1500" b="1" u="none" strike="noStrike" cap="none">
              <a:solidFill>
                <a:schemeClr val="dk1"/>
              </a:solidFill>
              <a:latin typeface="Poppins"/>
              <a:ea typeface="Poppins"/>
              <a:cs typeface="Poppins"/>
              <a:sym typeface="Poppins"/>
            </a:endParaRPr>
          </a:p>
          <a:p>
            <a:pPr marL="0" marR="0" lvl="0" indent="0" algn="just" rtl="0">
              <a:lnSpc>
                <a:spcPct val="100000"/>
              </a:lnSpc>
              <a:spcBef>
                <a:spcPts val="0"/>
              </a:spcBef>
              <a:spcAft>
                <a:spcPts val="0"/>
              </a:spcAft>
              <a:buClr>
                <a:srgbClr val="000000"/>
              </a:buClr>
              <a:buSzPts val="1100"/>
              <a:buFont typeface="Arial"/>
              <a:buNone/>
            </a:pPr>
            <a:endParaRPr sz="1200" b="0" i="1"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100"/>
              <a:buFont typeface="Arial"/>
              <a:buNone/>
            </a:pPr>
            <a:r>
              <a:rPr lang="es-ES" sz="1200" u="none" strike="noStrike" cap="none">
                <a:solidFill>
                  <a:schemeClr val="dk1"/>
                </a:solidFill>
                <a:latin typeface="Montserrat"/>
                <a:ea typeface="Montserrat"/>
                <a:cs typeface="Montserrat"/>
                <a:sym typeface="Montserrat"/>
              </a:rPr>
              <a:t>The objective is to obtain highly functional multi-material parts with a single additive manufacturing equipment for applications in different sectors (health, energy, industry…etc.)</a:t>
            </a:r>
            <a:endParaRPr sz="1200" u="none" strike="noStrike" cap="none">
              <a:solidFill>
                <a:schemeClr val="dk1"/>
              </a:solidFill>
              <a:latin typeface="Montserrat"/>
              <a:ea typeface="Montserrat"/>
              <a:cs typeface="Montserrat"/>
              <a:sym typeface="Montserrat"/>
            </a:endParaRPr>
          </a:p>
          <a:p>
            <a:pPr marL="0" marR="0" lvl="0" indent="0" algn="just" rtl="0">
              <a:lnSpc>
                <a:spcPct val="100000"/>
              </a:lnSpc>
              <a:spcBef>
                <a:spcPts val="0"/>
              </a:spcBef>
              <a:spcAft>
                <a:spcPts val="0"/>
              </a:spcAft>
              <a:buClr>
                <a:srgbClr val="000000"/>
              </a:buClr>
              <a:buSzPts val="1100"/>
              <a:buFont typeface="Arial"/>
              <a:buNone/>
            </a:pPr>
            <a:endParaRPr sz="1200" u="none" strike="noStrike" cap="none">
              <a:solidFill>
                <a:schemeClr val="dk1"/>
              </a:solidFill>
              <a:latin typeface="Montserrat"/>
              <a:ea typeface="Montserrat"/>
              <a:cs typeface="Montserrat"/>
              <a:sym typeface="Montserrat"/>
            </a:endParaRPr>
          </a:p>
          <a:p>
            <a:pPr marL="0" marR="0" lvl="0" indent="0" algn="just" rtl="0">
              <a:lnSpc>
                <a:spcPct val="100000"/>
              </a:lnSpc>
              <a:spcBef>
                <a:spcPts val="0"/>
              </a:spcBef>
              <a:spcAft>
                <a:spcPts val="0"/>
              </a:spcAft>
              <a:buClr>
                <a:srgbClr val="000000"/>
              </a:buClr>
              <a:buSzPts val="1100"/>
              <a:buFont typeface="Arial"/>
              <a:buNone/>
            </a:pPr>
            <a:r>
              <a:rPr lang="es-ES" sz="1200" u="none" strike="noStrike" cap="none">
                <a:solidFill>
                  <a:schemeClr val="dk1"/>
                </a:solidFill>
                <a:latin typeface="Montserrat"/>
                <a:ea typeface="Montserrat"/>
                <a:cs typeface="Montserrat"/>
                <a:sym typeface="Montserrat"/>
              </a:rPr>
              <a:t>Equipments are developed by combining technologies of a different nature that allow production processes never before applied, such as multi-material extrusion, being able to merge a wide variety of different Additive Manufacturing technologies (vat photopolymerization, FFF, DIW, pellet extrusion, micro-extrusion of soft materials, etc.).</a:t>
            </a:r>
            <a:endParaRPr sz="1200" u="none" strike="noStrike" cap="none">
              <a:solidFill>
                <a:schemeClr val="dk1"/>
              </a:solidFill>
              <a:latin typeface="Montserrat"/>
              <a:ea typeface="Montserrat"/>
              <a:cs typeface="Montserrat"/>
              <a:sym typeface="Montserrat"/>
            </a:endParaRPr>
          </a:p>
          <a:p>
            <a:pPr marL="0" marR="0" lvl="0" indent="0" algn="just" rtl="0">
              <a:lnSpc>
                <a:spcPct val="100000"/>
              </a:lnSpc>
              <a:spcBef>
                <a:spcPts val="0"/>
              </a:spcBef>
              <a:spcAft>
                <a:spcPts val="0"/>
              </a:spcAft>
              <a:buClr>
                <a:srgbClr val="000000"/>
              </a:buClr>
              <a:buSzPts val="1100"/>
              <a:buFont typeface="Arial"/>
              <a:buNone/>
            </a:pPr>
            <a:endParaRPr sz="1200" b="0" i="1"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100"/>
              <a:buFont typeface="Arial"/>
              <a:buNone/>
            </a:pPr>
            <a:endParaRPr sz="1200" b="0" i="1" u="none" strike="noStrike" cap="none">
              <a:solidFill>
                <a:schemeClr val="dk1"/>
              </a:solidFill>
              <a:latin typeface="Century Gothic"/>
              <a:ea typeface="Century Gothic"/>
              <a:cs typeface="Century Gothic"/>
              <a:sym typeface="Century Gothic"/>
            </a:endParaRPr>
          </a:p>
        </p:txBody>
      </p:sp>
      <p:pic>
        <p:nvPicPr>
          <p:cNvPr id="206" name="Google Shape;206;g3395b128e2a_4_11"/>
          <p:cNvPicPr preferRelativeResize="0"/>
          <p:nvPr/>
        </p:nvPicPr>
        <p:blipFill rotWithShape="1">
          <a:blip r:embed="rId3">
            <a:alphaModFix/>
          </a:blip>
          <a:srcRect/>
          <a:stretch/>
        </p:blipFill>
        <p:spPr>
          <a:xfrm>
            <a:off x="310574" y="3397550"/>
            <a:ext cx="2053450" cy="1477275"/>
          </a:xfrm>
          <a:prstGeom prst="rect">
            <a:avLst/>
          </a:prstGeom>
          <a:noFill/>
          <a:ln>
            <a:noFill/>
          </a:ln>
        </p:spPr>
      </p:pic>
      <p:pic>
        <p:nvPicPr>
          <p:cNvPr id="207" name="Google Shape;207;g3395b128e2a_4_11"/>
          <p:cNvPicPr preferRelativeResize="0"/>
          <p:nvPr/>
        </p:nvPicPr>
        <p:blipFill rotWithShape="1">
          <a:blip r:embed="rId4">
            <a:alphaModFix/>
          </a:blip>
          <a:srcRect l="13562"/>
          <a:stretch/>
        </p:blipFill>
        <p:spPr>
          <a:xfrm>
            <a:off x="5079541" y="3397550"/>
            <a:ext cx="1915396" cy="1477275"/>
          </a:xfrm>
          <a:prstGeom prst="rect">
            <a:avLst/>
          </a:prstGeom>
          <a:noFill/>
          <a:ln>
            <a:noFill/>
          </a:ln>
        </p:spPr>
      </p:pic>
      <p:pic>
        <p:nvPicPr>
          <p:cNvPr id="208" name="Google Shape;208;g3395b128e2a_4_11"/>
          <p:cNvPicPr preferRelativeResize="0"/>
          <p:nvPr/>
        </p:nvPicPr>
        <p:blipFill rotWithShape="1">
          <a:blip r:embed="rId5">
            <a:alphaModFix/>
          </a:blip>
          <a:srcRect/>
          <a:stretch/>
        </p:blipFill>
        <p:spPr>
          <a:xfrm>
            <a:off x="2429150" y="3397550"/>
            <a:ext cx="2585269" cy="1477274"/>
          </a:xfrm>
          <a:prstGeom prst="rect">
            <a:avLst/>
          </a:prstGeom>
          <a:noFill/>
          <a:ln>
            <a:noFill/>
          </a:ln>
        </p:spPr>
      </p:pic>
      <p:pic>
        <p:nvPicPr>
          <p:cNvPr id="209" name="Google Shape;209;g3395b128e2a_4_11"/>
          <p:cNvPicPr preferRelativeResize="0"/>
          <p:nvPr/>
        </p:nvPicPr>
        <p:blipFill rotWithShape="1">
          <a:blip r:embed="rId6">
            <a:alphaModFix/>
          </a:blip>
          <a:srcRect l="19524" r="39604"/>
          <a:stretch/>
        </p:blipFill>
        <p:spPr>
          <a:xfrm>
            <a:off x="7060050" y="2076150"/>
            <a:ext cx="1915376" cy="2823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214"/>
        <p:cNvGrpSpPr/>
        <p:nvPr/>
      </p:nvGrpSpPr>
      <p:grpSpPr>
        <a:xfrm>
          <a:off x="0" y="0"/>
          <a:ext cx="0" cy="0"/>
          <a:chOff x="0" y="0"/>
          <a:chExt cx="0" cy="0"/>
        </a:xfrm>
      </p:grpSpPr>
      <p:sp>
        <p:nvSpPr>
          <p:cNvPr id="215" name="Google Shape;215;p44"/>
          <p:cNvSpPr txBox="1"/>
          <p:nvPr/>
        </p:nvSpPr>
        <p:spPr>
          <a:xfrm>
            <a:off x="228275" y="649850"/>
            <a:ext cx="8540400" cy="2632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ES" sz="1500" b="1" u="none" strike="noStrike" cap="none">
                <a:solidFill>
                  <a:schemeClr val="dk1"/>
                </a:solidFill>
                <a:latin typeface="Poppins"/>
                <a:ea typeface="Poppins"/>
                <a:cs typeface="Poppins"/>
                <a:sym typeface="Poppins"/>
              </a:rPr>
              <a:t>INDUSTRY 4.0</a:t>
            </a:r>
            <a:endParaRPr sz="1500" b="1" u="none" strike="noStrike" cap="none">
              <a:solidFill>
                <a:schemeClr val="dk1"/>
              </a:solidFill>
              <a:latin typeface="Poppins"/>
              <a:ea typeface="Poppins"/>
              <a:cs typeface="Poppins"/>
              <a:sym typeface="Poppins"/>
            </a:endParaRPr>
          </a:p>
          <a:p>
            <a:pPr marL="0" marR="0" lvl="0" indent="0" algn="just" rtl="0">
              <a:lnSpc>
                <a:spcPct val="100000"/>
              </a:lnSpc>
              <a:spcBef>
                <a:spcPts val="0"/>
              </a:spcBef>
              <a:spcAft>
                <a:spcPts val="0"/>
              </a:spcAft>
              <a:buClr>
                <a:srgbClr val="000000"/>
              </a:buClr>
              <a:buSzPts val="1200"/>
              <a:buFont typeface="Arial"/>
              <a:buNone/>
            </a:pPr>
            <a:r>
              <a:rPr lang="es-ES" sz="1200" u="none" strike="noStrike" cap="none">
                <a:solidFill>
                  <a:schemeClr val="dk1"/>
                </a:solidFill>
                <a:latin typeface="Montserrat"/>
                <a:ea typeface="Montserrat"/>
                <a:cs typeface="Montserrat"/>
                <a:sym typeface="Montserrat"/>
              </a:rPr>
              <a:t>The aim of this line is to facilitate the adoption of new solutions based on equipment connectivity to optimize production processes.</a:t>
            </a:r>
            <a:endParaRPr sz="1200" u="none" strike="noStrike" cap="none">
              <a:solidFill>
                <a:schemeClr val="dk1"/>
              </a:solidFill>
              <a:latin typeface="Montserrat"/>
              <a:ea typeface="Montserrat"/>
              <a:cs typeface="Montserrat"/>
              <a:sym typeface="Montserrat"/>
            </a:endParaRPr>
          </a:p>
          <a:p>
            <a:pPr marL="0" marR="0" lvl="0" indent="0" algn="just" rtl="0">
              <a:lnSpc>
                <a:spcPct val="100000"/>
              </a:lnSpc>
              <a:spcBef>
                <a:spcPts val="0"/>
              </a:spcBef>
              <a:spcAft>
                <a:spcPts val="0"/>
              </a:spcAft>
              <a:buClr>
                <a:srgbClr val="000000"/>
              </a:buClr>
              <a:buSzPts val="1200"/>
              <a:buFont typeface="Arial"/>
              <a:buNone/>
            </a:pPr>
            <a:endParaRPr sz="1200" i="1">
              <a:solidFill>
                <a:schemeClr val="dk1"/>
              </a:solidFill>
              <a:latin typeface="Montserrat"/>
              <a:ea typeface="Montserrat"/>
              <a:cs typeface="Montserrat"/>
              <a:sym typeface="Montserrat"/>
            </a:endParaRPr>
          </a:p>
          <a:p>
            <a:pPr marL="261448" marR="0" lvl="0" indent="-171449" algn="just" rtl="0">
              <a:lnSpc>
                <a:spcPct val="100000"/>
              </a:lnSpc>
              <a:spcBef>
                <a:spcPts val="0"/>
              </a:spcBef>
              <a:spcAft>
                <a:spcPts val="0"/>
              </a:spcAft>
              <a:buClr>
                <a:schemeClr val="dk1"/>
              </a:buClr>
              <a:buSzPts val="1100"/>
              <a:buFont typeface="Montserrat"/>
              <a:buChar char="-"/>
            </a:pPr>
            <a:r>
              <a:rPr lang="es-ES" sz="1200" u="none" strike="noStrike" cap="none">
                <a:solidFill>
                  <a:schemeClr val="dk1"/>
                </a:solidFill>
                <a:latin typeface="Montserrat"/>
                <a:ea typeface="Montserrat"/>
                <a:cs typeface="Montserrat"/>
                <a:sym typeface="Montserrat"/>
              </a:rPr>
              <a:t>The CIM UPC Pilot Plant itself serves as a platform for developing new IoT technologies, communication protocols, data capture and cloud sending, processed with Machine Learning- AI ...</a:t>
            </a:r>
            <a:endParaRPr sz="1200" u="none" strike="noStrike" cap="none">
              <a:solidFill>
                <a:schemeClr val="dk1"/>
              </a:solidFill>
              <a:latin typeface="Montserrat"/>
              <a:ea typeface="Montserrat"/>
              <a:cs typeface="Montserrat"/>
              <a:sym typeface="Montserrat"/>
            </a:endParaRPr>
          </a:p>
          <a:p>
            <a:pPr marL="261448" marR="0" lvl="0" indent="-171449" algn="just" rtl="0">
              <a:lnSpc>
                <a:spcPct val="100000"/>
              </a:lnSpc>
              <a:spcBef>
                <a:spcPts val="0"/>
              </a:spcBef>
              <a:spcAft>
                <a:spcPts val="0"/>
              </a:spcAft>
              <a:buClr>
                <a:schemeClr val="dk1"/>
              </a:buClr>
              <a:buSzPts val="1100"/>
              <a:buFont typeface="Montserrat"/>
              <a:buChar char="-"/>
            </a:pPr>
            <a:r>
              <a:rPr lang="es-ES" sz="1200" u="none" strike="noStrike" cap="none">
                <a:solidFill>
                  <a:schemeClr val="dk1"/>
                </a:solidFill>
                <a:latin typeface="Montserrat"/>
                <a:ea typeface="Montserrat"/>
                <a:cs typeface="Montserrat"/>
                <a:sym typeface="Montserrat"/>
              </a:rPr>
              <a:t>As  a result, customized solutions for SME are developed in production environments with equipment from different manufacturers that need to be integrated, achieving increases in efficiency, monitoring, logistics optimization, flexibility in batch change, reduction of maintenance cost (Smart Factory).</a:t>
            </a:r>
            <a:endParaRPr sz="1200" u="none" strike="noStrike" cap="none">
              <a:solidFill>
                <a:schemeClr val="dk1"/>
              </a:solidFill>
              <a:latin typeface="Montserrat"/>
              <a:ea typeface="Montserrat"/>
              <a:cs typeface="Montserrat"/>
              <a:sym typeface="Montserrat"/>
            </a:endParaRPr>
          </a:p>
          <a:p>
            <a:pPr marL="261448" marR="0" lvl="0" indent="-171449" algn="just" rtl="0">
              <a:lnSpc>
                <a:spcPct val="100000"/>
              </a:lnSpc>
              <a:spcBef>
                <a:spcPts val="0"/>
              </a:spcBef>
              <a:spcAft>
                <a:spcPts val="0"/>
              </a:spcAft>
              <a:buClr>
                <a:schemeClr val="dk1"/>
              </a:buClr>
              <a:buSzPts val="1100"/>
              <a:buFont typeface="Montserrat"/>
              <a:buChar char="-"/>
            </a:pPr>
            <a:r>
              <a:rPr lang="es-ES" sz="1200" u="none" strike="noStrike" cap="none">
                <a:solidFill>
                  <a:schemeClr val="dk1"/>
                </a:solidFill>
                <a:latin typeface="Montserrat"/>
                <a:ea typeface="Montserrat"/>
                <a:cs typeface="Montserrat"/>
                <a:sym typeface="Montserrat"/>
              </a:rPr>
              <a:t>In the case of machinery manufacturers, the challenge is to monitor online from anywhere in the world, thanks to IoT technologies, and then continue with data modeling and remote action on the computer, facilitating the maintenance, continuous improvement and promoting customer loyalty. 1) It opens the way to new business models shifting from selling to services; 2) Is the competition already doing it?</a:t>
            </a:r>
            <a:endParaRPr sz="1200" u="none" strike="noStrike" cap="none">
              <a:solidFill>
                <a:schemeClr val="dk1"/>
              </a:solidFill>
              <a:latin typeface="Montserrat"/>
              <a:ea typeface="Montserrat"/>
              <a:cs typeface="Montserrat"/>
              <a:sym typeface="Montserrat"/>
            </a:endParaRPr>
          </a:p>
        </p:txBody>
      </p:sp>
      <p:pic>
        <p:nvPicPr>
          <p:cNvPr id="216" name="Google Shape;216;p44"/>
          <p:cNvPicPr preferRelativeResize="0"/>
          <p:nvPr/>
        </p:nvPicPr>
        <p:blipFill rotWithShape="1">
          <a:blip r:embed="rId3">
            <a:alphaModFix/>
          </a:blip>
          <a:srcRect/>
          <a:stretch/>
        </p:blipFill>
        <p:spPr>
          <a:xfrm>
            <a:off x="920175" y="3296701"/>
            <a:ext cx="4145551" cy="1776650"/>
          </a:xfrm>
          <a:prstGeom prst="rect">
            <a:avLst/>
          </a:prstGeom>
          <a:noFill/>
          <a:ln>
            <a:noFill/>
          </a:ln>
        </p:spPr>
      </p:pic>
      <p:pic>
        <p:nvPicPr>
          <p:cNvPr id="217" name="Google Shape;217;p44"/>
          <p:cNvPicPr preferRelativeResize="0"/>
          <p:nvPr/>
        </p:nvPicPr>
        <p:blipFill rotWithShape="1">
          <a:blip r:embed="rId4">
            <a:alphaModFix/>
          </a:blip>
          <a:srcRect t="1619" b="819"/>
          <a:stretch/>
        </p:blipFill>
        <p:spPr>
          <a:xfrm>
            <a:off x="5241325" y="3296700"/>
            <a:ext cx="2523925" cy="1776651"/>
          </a:xfrm>
          <a:prstGeom prst="rect">
            <a:avLst/>
          </a:prstGeom>
          <a:noFill/>
          <a:ln>
            <a:noFill/>
          </a:ln>
        </p:spPr>
      </p:pic>
      <p:cxnSp>
        <p:nvCxnSpPr>
          <p:cNvPr id="218" name="Google Shape;218;p44"/>
          <p:cNvCxnSpPr/>
          <p:nvPr/>
        </p:nvCxnSpPr>
        <p:spPr>
          <a:xfrm>
            <a:off x="310575" y="508959"/>
            <a:ext cx="5059200" cy="3600"/>
          </a:xfrm>
          <a:prstGeom prst="straightConnector1">
            <a:avLst/>
          </a:prstGeom>
          <a:noFill/>
          <a:ln w="19050" cap="flat" cmpd="sng">
            <a:solidFill>
              <a:srgbClr val="0087FF"/>
            </a:solidFill>
            <a:prstDash val="solid"/>
            <a:round/>
            <a:headEnd type="none" w="sm" len="sm"/>
            <a:tailEnd type="none" w="sm" len="sm"/>
          </a:ln>
        </p:spPr>
      </p:cxnSp>
      <p:sp>
        <p:nvSpPr>
          <p:cNvPr id="219" name="Google Shape;219;p44"/>
          <p:cNvSpPr txBox="1"/>
          <p:nvPr/>
        </p:nvSpPr>
        <p:spPr>
          <a:xfrm>
            <a:off x="228275" y="103675"/>
            <a:ext cx="4042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s-ES" sz="1600" b="1" u="none" strike="noStrike" cap="none">
                <a:solidFill>
                  <a:schemeClr val="dk1"/>
                </a:solidFill>
                <a:latin typeface="Poppins"/>
                <a:ea typeface="Poppins"/>
                <a:cs typeface="Poppins"/>
                <a:sym typeface="Poppins"/>
              </a:rPr>
              <a:t>Research lines at CIM UPC</a:t>
            </a:r>
            <a:endParaRPr sz="1600" b="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600" b="1" i="1"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600" b="1" i="1" u="none" strike="noStrike" cap="none">
              <a:solidFill>
                <a:schemeClr val="dk1"/>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223"/>
        <p:cNvGrpSpPr/>
        <p:nvPr/>
      </p:nvGrpSpPr>
      <p:grpSpPr>
        <a:xfrm>
          <a:off x="0" y="0"/>
          <a:ext cx="0" cy="0"/>
          <a:chOff x="0" y="0"/>
          <a:chExt cx="0" cy="0"/>
        </a:xfrm>
      </p:grpSpPr>
      <p:sp>
        <p:nvSpPr>
          <p:cNvPr id="224" name="Google Shape;224;g3395b128e2a_4_71"/>
          <p:cNvSpPr/>
          <p:nvPr/>
        </p:nvSpPr>
        <p:spPr>
          <a:xfrm>
            <a:off x="310575" y="978800"/>
            <a:ext cx="3000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s-ES" sz="3300" b="1" u="none" strike="noStrike" cap="none">
                <a:solidFill>
                  <a:schemeClr val="dk1"/>
                </a:solidFill>
                <a:latin typeface="Poppins"/>
                <a:ea typeface="Poppins"/>
                <a:cs typeface="Poppins"/>
                <a:sym typeface="Poppins"/>
              </a:rPr>
              <a:t>Portfolio</a:t>
            </a:r>
            <a:endParaRPr sz="3300" b="1" u="none" strike="noStrike" cap="none">
              <a:solidFill>
                <a:schemeClr val="dk1"/>
              </a:solidFill>
              <a:latin typeface="Poppins"/>
              <a:ea typeface="Poppins"/>
              <a:cs typeface="Poppins"/>
              <a:sym typeface="Poppins"/>
            </a:endParaRPr>
          </a:p>
        </p:txBody>
      </p:sp>
      <p:sp>
        <p:nvSpPr>
          <p:cNvPr id="225" name="Google Shape;225;g3395b128e2a_4_71"/>
          <p:cNvSpPr txBox="1"/>
          <p:nvPr/>
        </p:nvSpPr>
        <p:spPr>
          <a:xfrm>
            <a:off x="310575" y="1619650"/>
            <a:ext cx="30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3300" b="1">
                <a:solidFill>
                  <a:schemeClr val="dk1"/>
                </a:solidFill>
                <a:latin typeface="Poppins"/>
                <a:ea typeface="Poppins"/>
                <a:cs typeface="Poppins"/>
                <a:sym typeface="Poppins"/>
              </a:rPr>
              <a:t>of Services</a:t>
            </a:r>
            <a:endParaRPr sz="2500"/>
          </a:p>
        </p:txBody>
      </p:sp>
      <p:sp>
        <p:nvSpPr>
          <p:cNvPr id="226" name="Google Shape;226;g3395b128e2a_4_71"/>
          <p:cNvSpPr txBox="1"/>
          <p:nvPr/>
        </p:nvSpPr>
        <p:spPr>
          <a:xfrm>
            <a:off x="310575" y="2284600"/>
            <a:ext cx="50565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3300" b="1">
                <a:solidFill>
                  <a:schemeClr val="dk1"/>
                </a:solidFill>
                <a:latin typeface="Poppins"/>
                <a:ea typeface="Poppins"/>
                <a:cs typeface="Poppins"/>
                <a:sym typeface="Poppins"/>
              </a:rPr>
              <a:t>provided by CIM UPC</a:t>
            </a:r>
            <a:endParaRPr sz="3300" b="1">
              <a:solidFill>
                <a:schemeClr val="dk1"/>
              </a:solidFill>
              <a:latin typeface="Poppins"/>
              <a:ea typeface="Poppins"/>
              <a:cs typeface="Poppins"/>
              <a:sym typeface="Poppins"/>
            </a:endParaRPr>
          </a:p>
        </p:txBody>
      </p:sp>
      <p:cxnSp>
        <p:nvCxnSpPr>
          <p:cNvPr id="227" name="Google Shape;227;g3395b128e2a_4_71"/>
          <p:cNvCxnSpPr/>
          <p:nvPr/>
        </p:nvCxnSpPr>
        <p:spPr>
          <a:xfrm>
            <a:off x="423500" y="688225"/>
            <a:ext cx="3707700" cy="0"/>
          </a:xfrm>
          <a:prstGeom prst="straightConnector1">
            <a:avLst/>
          </a:prstGeom>
          <a:noFill/>
          <a:ln w="19050" cap="flat" cmpd="sng">
            <a:solidFill>
              <a:srgbClr val="0087FF"/>
            </a:solidFill>
            <a:prstDash val="solid"/>
            <a:round/>
            <a:headEnd type="none" w="med" len="med"/>
            <a:tailEnd type="none" w="med" len="med"/>
          </a:ln>
        </p:spPr>
      </p:cxnSp>
      <p:grpSp>
        <p:nvGrpSpPr>
          <p:cNvPr id="228" name="Google Shape;228;g3395b128e2a_4_71"/>
          <p:cNvGrpSpPr/>
          <p:nvPr/>
        </p:nvGrpSpPr>
        <p:grpSpPr>
          <a:xfrm>
            <a:off x="351687" y="3608489"/>
            <a:ext cx="8440635" cy="890645"/>
            <a:chOff x="385425" y="3801775"/>
            <a:chExt cx="7938150" cy="666900"/>
          </a:xfrm>
        </p:grpSpPr>
        <p:sp>
          <p:nvSpPr>
            <p:cNvPr id="229" name="Google Shape;229;g3395b128e2a_4_71"/>
            <p:cNvSpPr/>
            <p:nvPr/>
          </p:nvSpPr>
          <p:spPr>
            <a:xfrm>
              <a:off x="385425" y="3801775"/>
              <a:ext cx="1495200" cy="666900"/>
            </a:xfrm>
            <a:prstGeom prst="roundRect">
              <a:avLst>
                <a:gd name="adj" fmla="val 859"/>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a:latin typeface="Poppins"/>
                  <a:ea typeface="Poppins"/>
                  <a:cs typeface="Poppins"/>
                  <a:sym typeface="Poppins"/>
                </a:rPr>
                <a:t>R&amp;D&amp;I Projects</a:t>
              </a:r>
              <a:endParaRPr sz="1400" i="0" u="none" strike="noStrike" cap="none">
                <a:solidFill>
                  <a:srgbClr val="000000"/>
                </a:solidFill>
                <a:latin typeface="Poppins"/>
                <a:ea typeface="Poppins"/>
                <a:cs typeface="Poppins"/>
                <a:sym typeface="Poppins"/>
              </a:endParaRPr>
            </a:p>
          </p:txBody>
        </p:sp>
        <p:sp>
          <p:nvSpPr>
            <p:cNvPr id="230" name="Google Shape;230;g3395b128e2a_4_71"/>
            <p:cNvSpPr/>
            <p:nvPr/>
          </p:nvSpPr>
          <p:spPr>
            <a:xfrm>
              <a:off x="3582135" y="3801775"/>
              <a:ext cx="1495200" cy="666900"/>
            </a:xfrm>
            <a:prstGeom prst="roundRect">
              <a:avLst>
                <a:gd name="adj" fmla="val 859"/>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a:latin typeface="Poppins"/>
                  <a:ea typeface="Poppins"/>
                  <a:cs typeface="Poppins"/>
                  <a:sym typeface="Poppins"/>
                </a:rPr>
                <a:t>Technological Services</a:t>
              </a:r>
              <a:endParaRPr sz="1400" i="0" u="none" strike="noStrike" cap="none">
                <a:solidFill>
                  <a:srgbClr val="000000"/>
                </a:solidFill>
                <a:latin typeface="Poppins"/>
                <a:ea typeface="Poppins"/>
                <a:cs typeface="Poppins"/>
                <a:sym typeface="Poppins"/>
              </a:endParaRPr>
            </a:p>
          </p:txBody>
        </p:sp>
        <p:sp>
          <p:nvSpPr>
            <p:cNvPr id="231" name="Google Shape;231;g3395b128e2a_4_71"/>
            <p:cNvSpPr/>
            <p:nvPr/>
          </p:nvSpPr>
          <p:spPr>
            <a:xfrm>
              <a:off x="5180490" y="3801775"/>
              <a:ext cx="1495200" cy="666900"/>
            </a:xfrm>
            <a:prstGeom prst="roundRect">
              <a:avLst>
                <a:gd name="adj" fmla="val 859"/>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a:latin typeface="Poppins"/>
                  <a:ea typeface="Poppins"/>
                  <a:cs typeface="Poppins"/>
                  <a:sym typeface="Poppins"/>
                </a:rPr>
                <a:t>Training</a:t>
              </a:r>
              <a:endParaRPr sz="1400" i="0" u="none" strike="noStrike" cap="none">
                <a:solidFill>
                  <a:srgbClr val="000000"/>
                </a:solidFill>
                <a:latin typeface="Poppins"/>
                <a:ea typeface="Poppins"/>
                <a:cs typeface="Poppins"/>
                <a:sym typeface="Poppins"/>
              </a:endParaRPr>
            </a:p>
          </p:txBody>
        </p:sp>
        <p:sp>
          <p:nvSpPr>
            <p:cNvPr id="232" name="Google Shape;232;g3395b128e2a_4_71"/>
            <p:cNvSpPr/>
            <p:nvPr/>
          </p:nvSpPr>
          <p:spPr>
            <a:xfrm>
              <a:off x="1983780" y="3801775"/>
              <a:ext cx="1495200" cy="666900"/>
            </a:xfrm>
            <a:prstGeom prst="roundRect">
              <a:avLst>
                <a:gd name="adj" fmla="val 859"/>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a:latin typeface="Poppins"/>
                  <a:ea typeface="Poppins"/>
                  <a:cs typeface="Poppins"/>
                  <a:sym typeface="Poppins"/>
                </a:rPr>
                <a:t>Technology Transfer</a:t>
              </a:r>
              <a:endParaRPr sz="1400" i="0" u="none" strike="noStrike" cap="none">
                <a:solidFill>
                  <a:srgbClr val="000000"/>
                </a:solidFill>
                <a:latin typeface="Poppins"/>
                <a:ea typeface="Poppins"/>
                <a:cs typeface="Poppins"/>
                <a:sym typeface="Poppins"/>
              </a:endParaRPr>
            </a:p>
          </p:txBody>
        </p:sp>
        <p:sp>
          <p:nvSpPr>
            <p:cNvPr id="233" name="Google Shape;233;g3395b128e2a_4_71"/>
            <p:cNvSpPr/>
            <p:nvPr/>
          </p:nvSpPr>
          <p:spPr>
            <a:xfrm>
              <a:off x="6778875" y="3801775"/>
              <a:ext cx="1544700" cy="666900"/>
            </a:xfrm>
            <a:prstGeom prst="roundRect">
              <a:avLst>
                <a:gd name="adj" fmla="val 859"/>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a:latin typeface="Poppins"/>
                  <a:ea typeface="Poppins"/>
                  <a:cs typeface="Poppins"/>
                  <a:sym typeface="Poppins"/>
                </a:rPr>
                <a:t>Dissemination</a:t>
              </a:r>
              <a:endParaRPr sz="1400" i="0" u="none" strike="noStrike" cap="none">
                <a:solidFill>
                  <a:srgbClr val="000000"/>
                </a:solidFill>
                <a:latin typeface="Poppins"/>
                <a:ea typeface="Poppins"/>
                <a:cs typeface="Poppins"/>
                <a:sym typeface="Poppin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380"/>
        <p:cNvGrpSpPr/>
        <p:nvPr/>
      </p:nvGrpSpPr>
      <p:grpSpPr>
        <a:xfrm>
          <a:off x="0" y="0"/>
          <a:ext cx="0" cy="0"/>
          <a:chOff x="0" y="0"/>
          <a:chExt cx="0" cy="0"/>
        </a:xfrm>
      </p:grpSpPr>
      <p:sp>
        <p:nvSpPr>
          <p:cNvPr id="381" name="Google Shape;381;p40"/>
          <p:cNvSpPr/>
          <p:nvPr/>
        </p:nvSpPr>
        <p:spPr>
          <a:xfrm>
            <a:off x="0" y="1263225"/>
            <a:ext cx="9144000" cy="3880200"/>
          </a:xfrm>
          <a:prstGeom prst="roundRect">
            <a:avLst>
              <a:gd name="adj" fmla="val 859"/>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rage"/>
              <a:ea typeface="Average"/>
              <a:cs typeface="Average"/>
              <a:sym typeface="Average"/>
            </a:endParaRPr>
          </a:p>
        </p:txBody>
      </p:sp>
      <p:sp>
        <p:nvSpPr>
          <p:cNvPr id="382" name="Google Shape;382;p40"/>
          <p:cNvSpPr txBox="1"/>
          <p:nvPr/>
        </p:nvSpPr>
        <p:spPr>
          <a:xfrm>
            <a:off x="310575" y="218825"/>
            <a:ext cx="8690400" cy="104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700" i="1" u="none" strike="noStrike" cap="none">
                <a:solidFill>
                  <a:schemeClr val="dk1"/>
                </a:solidFill>
                <a:latin typeface="Poppins"/>
                <a:ea typeface="Poppins"/>
                <a:cs typeface="Poppins"/>
                <a:sym typeface="Poppins"/>
              </a:rPr>
              <a:t>CIM U</a:t>
            </a:r>
            <a:r>
              <a:rPr lang="es-ES" sz="1700" i="1">
                <a:solidFill>
                  <a:schemeClr val="dk1"/>
                </a:solidFill>
                <a:latin typeface="Poppins"/>
                <a:ea typeface="Poppins"/>
                <a:cs typeface="Poppins"/>
                <a:sym typeface="Poppins"/>
              </a:rPr>
              <a:t>PC </a:t>
            </a:r>
            <a:r>
              <a:rPr lang="es-ES" sz="1700" i="1" u="none" strike="noStrike" cap="none">
                <a:solidFill>
                  <a:schemeClr val="dk1"/>
                </a:solidFill>
                <a:latin typeface="Poppins"/>
                <a:ea typeface="Poppins"/>
                <a:cs typeface="Poppins"/>
                <a:sym typeface="Poppins"/>
              </a:rPr>
              <a:t>develops R&amp;D&amp;I projects financed through competitive, national and international frameworks supporting research and private projects through strategic alliances with Associations and Companies.</a:t>
            </a:r>
            <a:endParaRPr sz="1700" i="1" u="none" strike="noStrike" cap="none">
              <a:solidFill>
                <a:schemeClr val="dk1"/>
              </a:solidFill>
              <a:latin typeface="Poppins"/>
              <a:ea typeface="Poppins"/>
              <a:cs typeface="Poppins"/>
              <a:sym typeface="Poppins"/>
            </a:endParaRPr>
          </a:p>
        </p:txBody>
      </p:sp>
      <p:pic>
        <p:nvPicPr>
          <p:cNvPr id="383" name="Google Shape;383;p40" descr="Anella Industrial"/>
          <p:cNvPicPr preferRelativeResize="0"/>
          <p:nvPr/>
        </p:nvPicPr>
        <p:blipFill rotWithShape="1">
          <a:blip r:embed="rId3">
            <a:alphaModFix/>
          </a:blip>
          <a:srcRect/>
          <a:stretch/>
        </p:blipFill>
        <p:spPr>
          <a:xfrm>
            <a:off x="2680870" y="3987253"/>
            <a:ext cx="1633845" cy="302778"/>
          </a:xfrm>
          <a:prstGeom prst="rect">
            <a:avLst/>
          </a:prstGeom>
          <a:noFill/>
          <a:ln>
            <a:noFill/>
          </a:ln>
        </p:spPr>
      </p:pic>
      <p:pic>
        <p:nvPicPr>
          <p:cNvPr id="384" name="Google Shape;384;p40" descr="https://pbs.twimg.com/media/CgE6OgOWEAAGmTe.png"/>
          <p:cNvPicPr preferRelativeResize="0"/>
          <p:nvPr/>
        </p:nvPicPr>
        <p:blipFill rotWithShape="1">
          <a:blip r:embed="rId4">
            <a:alphaModFix/>
          </a:blip>
          <a:srcRect/>
          <a:stretch/>
        </p:blipFill>
        <p:spPr>
          <a:xfrm>
            <a:off x="4481790" y="3790039"/>
            <a:ext cx="690326" cy="697236"/>
          </a:xfrm>
          <a:prstGeom prst="rect">
            <a:avLst/>
          </a:prstGeom>
          <a:noFill/>
          <a:ln>
            <a:noFill/>
          </a:ln>
        </p:spPr>
      </p:pic>
      <p:pic>
        <p:nvPicPr>
          <p:cNvPr id="385" name="Google Shape;385;p40" descr="Resultado de imagen de mineco"/>
          <p:cNvPicPr preferRelativeResize="0"/>
          <p:nvPr/>
        </p:nvPicPr>
        <p:blipFill rotWithShape="1">
          <a:blip r:embed="rId5">
            <a:alphaModFix/>
          </a:blip>
          <a:srcRect/>
          <a:stretch/>
        </p:blipFill>
        <p:spPr>
          <a:xfrm>
            <a:off x="3730076" y="1809851"/>
            <a:ext cx="908437" cy="260014"/>
          </a:xfrm>
          <a:prstGeom prst="rect">
            <a:avLst/>
          </a:prstGeom>
          <a:noFill/>
          <a:ln>
            <a:noFill/>
          </a:ln>
        </p:spPr>
      </p:pic>
      <p:pic>
        <p:nvPicPr>
          <p:cNvPr id="386" name="Google Shape;386;p40" descr="Resultado de imagen de ACCIO"/>
          <p:cNvPicPr preferRelativeResize="0"/>
          <p:nvPr/>
        </p:nvPicPr>
        <p:blipFill rotWithShape="1">
          <a:blip r:embed="rId6">
            <a:alphaModFix/>
          </a:blip>
          <a:srcRect t="25644" b="17356"/>
          <a:stretch/>
        </p:blipFill>
        <p:spPr>
          <a:xfrm>
            <a:off x="2659071" y="1807202"/>
            <a:ext cx="938795" cy="265333"/>
          </a:xfrm>
          <a:prstGeom prst="rect">
            <a:avLst/>
          </a:prstGeom>
          <a:noFill/>
          <a:ln>
            <a:noFill/>
          </a:ln>
        </p:spPr>
      </p:pic>
      <p:pic>
        <p:nvPicPr>
          <p:cNvPr id="387" name="Google Shape;387;p40" descr="Resultado de imagen de european commission"/>
          <p:cNvPicPr preferRelativeResize="0"/>
          <p:nvPr/>
        </p:nvPicPr>
        <p:blipFill rotWithShape="1">
          <a:blip r:embed="rId7">
            <a:alphaModFix/>
          </a:blip>
          <a:srcRect/>
          <a:stretch/>
        </p:blipFill>
        <p:spPr>
          <a:xfrm>
            <a:off x="4807313" y="1683025"/>
            <a:ext cx="815139" cy="603490"/>
          </a:xfrm>
          <a:prstGeom prst="rect">
            <a:avLst/>
          </a:prstGeom>
          <a:noFill/>
          <a:ln>
            <a:noFill/>
          </a:ln>
        </p:spPr>
      </p:pic>
      <p:pic>
        <p:nvPicPr>
          <p:cNvPr id="388" name="Google Shape;388;p40"/>
          <p:cNvPicPr preferRelativeResize="0"/>
          <p:nvPr/>
        </p:nvPicPr>
        <p:blipFill rotWithShape="1">
          <a:blip r:embed="rId8">
            <a:alphaModFix/>
          </a:blip>
          <a:srcRect/>
          <a:stretch/>
        </p:blipFill>
        <p:spPr>
          <a:xfrm>
            <a:off x="1978818" y="1690892"/>
            <a:ext cx="588643" cy="628697"/>
          </a:xfrm>
          <a:prstGeom prst="rect">
            <a:avLst/>
          </a:prstGeom>
          <a:noFill/>
          <a:ln>
            <a:noFill/>
          </a:ln>
        </p:spPr>
      </p:pic>
      <p:pic>
        <p:nvPicPr>
          <p:cNvPr id="389" name="Google Shape;389;p40"/>
          <p:cNvPicPr preferRelativeResize="0"/>
          <p:nvPr/>
        </p:nvPicPr>
        <p:blipFill rotWithShape="1">
          <a:blip r:embed="rId9">
            <a:alphaModFix/>
          </a:blip>
          <a:srcRect/>
          <a:stretch/>
        </p:blipFill>
        <p:spPr>
          <a:xfrm>
            <a:off x="1921525" y="3851254"/>
            <a:ext cx="588645" cy="573482"/>
          </a:xfrm>
          <a:prstGeom prst="rect">
            <a:avLst/>
          </a:prstGeom>
          <a:noFill/>
          <a:ln>
            <a:noFill/>
          </a:ln>
        </p:spPr>
      </p:pic>
      <p:pic>
        <p:nvPicPr>
          <p:cNvPr id="390" name="Google Shape;390;p40"/>
          <p:cNvPicPr preferRelativeResize="0"/>
          <p:nvPr/>
        </p:nvPicPr>
        <p:blipFill rotWithShape="1">
          <a:blip r:embed="rId10">
            <a:alphaModFix/>
          </a:blip>
          <a:srcRect t="25156" b="19537"/>
          <a:stretch/>
        </p:blipFill>
        <p:spPr>
          <a:xfrm>
            <a:off x="5826527" y="1761940"/>
            <a:ext cx="690312" cy="413155"/>
          </a:xfrm>
          <a:prstGeom prst="rect">
            <a:avLst/>
          </a:prstGeom>
          <a:noFill/>
          <a:ln>
            <a:noFill/>
          </a:ln>
        </p:spPr>
      </p:pic>
      <p:pic>
        <p:nvPicPr>
          <p:cNvPr id="391" name="Google Shape;391;p40"/>
          <p:cNvPicPr preferRelativeResize="0"/>
          <p:nvPr/>
        </p:nvPicPr>
        <p:blipFill rotWithShape="1">
          <a:blip r:embed="rId11">
            <a:alphaModFix/>
          </a:blip>
          <a:srcRect l="55724" t="9240" r="34885" b="12049"/>
          <a:stretch/>
        </p:blipFill>
        <p:spPr>
          <a:xfrm>
            <a:off x="6630472" y="1702778"/>
            <a:ext cx="588628" cy="563976"/>
          </a:xfrm>
          <a:prstGeom prst="rect">
            <a:avLst/>
          </a:prstGeom>
          <a:noFill/>
          <a:ln>
            <a:noFill/>
          </a:ln>
        </p:spPr>
      </p:pic>
      <p:pic>
        <p:nvPicPr>
          <p:cNvPr id="392" name="Google Shape;392;p40"/>
          <p:cNvPicPr preferRelativeResize="0"/>
          <p:nvPr/>
        </p:nvPicPr>
        <p:blipFill rotWithShape="1">
          <a:blip r:embed="rId11">
            <a:alphaModFix/>
          </a:blip>
          <a:srcRect l="30521" r="60903" b="21519"/>
          <a:stretch/>
        </p:blipFill>
        <p:spPr>
          <a:xfrm>
            <a:off x="5363112" y="3856688"/>
            <a:ext cx="539037" cy="563976"/>
          </a:xfrm>
          <a:prstGeom prst="rect">
            <a:avLst/>
          </a:prstGeom>
          <a:noFill/>
          <a:ln>
            <a:noFill/>
          </a:ln>
        </p:spPr>
      </p:pic>
      <p:pic>
        <p:nvPicPr>
          <p:cNvPr id="393" name="Google Shape;393;p40" descr="Interfaz de usuario gráfica, Texto&#10;&#10;Descripción generada automáticamente"/>
          <p:cNvPicPr preferRelativeResize="0"/>
          <p:nvPr/>
        </p:nvPicPr>
        <p:blipFill rotWithShape="1">
          <a:blip r:embed="rId12">
            <a:alphaModFix/>
          </a:blip>
          <a:srcRect/>
          <a:stretch/>
        </p:blipFill>
        <p:spPr>
          <a:xfrm>
            <a:off x="2983290" y="2776390"/>
            <a:ext cx="1168640" cy="280098"/>
          </a:xfrm>
          <a:prstGeom prst="rect">
            <a:avLst/>
          </a:prstGeom>
          <a:noFill/>
          <a:ln>
            <a:noFill/>
          </a:ln>
        </p:spPr>
      </p:pic>
      <p:pic>
        <p:nvPicPr>
          <p:cNvPr id="394" name="Google Shape;394;p40"/>
          <p:cNvPicPr preferRelativeResize="0"/>
          <p:nvPr/>
        </p:nvPicPr>
        <p:blipFill rotWithShape="1">
          <a:blip r:embed="rId13">
            <a:alphaModFix/>
          </a:blip>
          <a:srcRect/>
          <a:stretch/>
        </p:blipFill>
        <p:spPr>
          <a:xfrm>
            <a:off x="2139059" y="2501250"/>
            <a:ext cx="767858" cy="487049"/>
          </a:xfrm>
          <a:prstGeom prst="rect">
            <a:avLst/>
          </a:prstGeom>
          <a:noFill/>
          <a:ln>
            <a:noFill/>
          </a:ln>
        </p:spPr>
      </p:pic>
      <p:pic>
        <p:nvPicPr>
          <p:cNvPr id="395" name="Google Shape;395;p40"/>
          <p:cNvPicPr preferRelativeResize="0"/>
          <p:nvPr/>
        </p:nvPicPr>
        <p:blipFill rotWithShape="1">
          <a:blip r:embed="rId14">
            <a:alphaModFix/>
          </a:blip>
          <a:srcRect t="8701" b="9591"/>
          <a:stretch/>
        </p:blipFill>
        <p:spPr>
          <a:xfrm>
            <a:off x="6761387" y="2563377"/>
            <a:ext cx="400426" cy="435408"/>
          </a:xfrm>
          <a:prstGeom prst="rect">
            <a:avLst/>
          </a:prstGeom>
          <a:noFill/>
          <a:ln>
            <a:noFill/>
          </a:ln>
        </p:spPr>
      </p:pic>
      <p:pic>
        <p:nvPicPr>
          <p:cNvPr id="396" name="Google Shape;396;p40"/>
          <p:cNvPicPr preferRelativeResize="0"/>
          <p:nvPr/>
        </p:nvPicPr>
        <p:blipFill rotWithShape="1">
          <a:blip r:embed="rId15">
            <a:alphaModFix/>
          </a:blip>
          <a:srcRect/>
          <a:stretch/>
        </p:blipFill>
        <p:spPr>
          <a:xfrm>
            <a:off x="6324802" y="2577281"/>
            <a:ext cx="400422" cy="407598"/>
          </a:xfrm>
          <a:prstGeom prst="rect">
            <a:avLst/>
          </a:prstGeom>
          <a:noFill/>
          <a:ln>
            <a:noFill/>
          </a:ln>
        </p:spPr>
      </p:pic>
      <p:pic>
        <p:nvPicPr>
          <p:cNvPr id="397" name="Google Shape;397;p40"/>
          <p:cNvPicPr preferRelativeResize="0"/>
          <p:nvPr/>
        </p:nvPicPr>
        <p:blipFill rotWithShape="1">
          <a:blip r:embed="rId16">
            <a:alphaModFix/>
          </a:blip>
          <a:srcRect/>
          <a:stretch/>
        </p:blipFill>
        <p:spPr>
          <a:xfrm>
            <a:off x="2983285" y="2477096"/>
            <a:ext cx="1168632" cy="230175"/>
          </a:xfrm>
          <a:prstGeom prst="rect">
            <a:avLst/>
          </a:prstGeom>
          <a:noFill/>
          <a:ln>
            <a:noFill/>
          </a:ln>
        </p:spPr>
      </p:pic>
      <p:pic>
        <p:nvPicPr>
          <p:cNvPr id="398" name="Google Shape;398;p40"/>
          <p:cNvPicPr preferRelativeResize="0"/>
          <p:nvPr/>
        </p:nvPicPr>
        <p:blipFill rotWithShape="1">
          <a:blip r:embed="rId17">
            <a:alphaModFix/>
          </a:blip>
          <a:srcRect t="16237" b="13802"/>
          <a:stretch/>
        </p:blipFill>
        <p:spPr>
          <a:xfrm>
            <a:off x="6145995" y="3924326"/>
            <a:ext cx="1015834" cy="364092"/>
          </a:xfrm>
          <a:prstGeom prst="rect">
            <a:avLst/>
          </a:prstGeom>
          <a:noFill/>
          <a:ln>
            <a:noFill/>
          </a:ln>
        </p:spPr>
      </p:pic>
      <p:pic>
        <p:nvPicPr>
          <p:cNvPr id="399" name="Google Shape;399;p40"/>
          <p:cNvPicPr preferRelativeResize="0"/>
          <p:nvPr/>
        </p:nvPicPr>
        <p:blipFill rotWithShape="1">
          <a:blip r:embed="rId18">
            <a:alphaModFix/>
          </a:blip>
          <a:srcRect/>
          <a:stretch/>
        </p:blipFill>
        <p:spPr>
          <a:xfrm>
            <a:off x="5569658" y="2634637"/>
            <a:ext cx="524829" cy="292883"/>
          </a:xfrm>
          <a:prstGeom prst="rect">
            <a:avLst/>
          </a:prstGeom>
          <a:noFill/>
          <a:ln>
            <a:noFill/>
          </a:ln>
        </p:spPr>
      </p:pic>
      <p:pic>
        <p:nvPicPr>
          <p:cNvPr id="400" name="Google Shape;400;p40"/>
          <p:cNvPicPr preferRelativeResize="0"/>
          <p:nvPr/>
        </p:nvPicPr>
        <p:blipFill rotWithShape="1">
          <a:blip r:embed="rId19">
            <a:alphaModFix/>
          </a:blip>
          <a:srcRect/>
          <a:stretch/>
        </p:blipFill>
        <p:spPr>
          <a:xfrm>
            <a:off x="4556243" y="3343705"/>
            <a:ext cx="837039" cy="295304"/>
          </a:xfrm>
          <a:prstGeom prst="rect">
            <a:avLst/>
          </a:prstGeom>
          <a:noFill/>
          <a:ln>
            <a:noFill/>
          </a:ln>
        </p:spPr>
      </p:pic>
      <p:pic>
        <p:nvPicPr>
          <p:cNvPr id="401" name="Google Shape;401;p40"/>
          <p:cNvPicPr preferRelativeResize="0"/>
          <p:nvPr/>
        </p:nvPicPr>
        <p:blipFill rotWithShape="1">
          <a:blip r:embed="rId20">
            <a:alphaModFix/>
          </a:blip>
          <a:srcRect/>
          <a:stretch/>
        </p:blipFill>
        <p:spPr>
          <a:xfrm>
            <a:off x="2197884" y="3243851"/>
            <a:ext cx="615447" cy="435400"/>
          </a:xfrm>
          <a:prstGeom prst="rect">
            <a:avLst/>
          </a:prstGeom>
          <a:noFill/>
          <a:ln>
            <a:noFill/>
          </a:ln>
        </p:spPr>
      </p:pic>
      <p:pic>
        <p:nvPicPr>
          <p:cNvPr id="402" name="Google Shape;402;p40"/>
          <p:cNvPicPr preferRelativeResize="0"/>
          <p:nvPr/>
        </p:nvPicPr>
        <p:blipFill rotWithShape="1">
          <a:blip r:embed="rId21">
            <a:alphaModFix/>
          </a:blip>
          <a:srcRect/>
          <a:stretch/>
        </p:blipFill>
        <p:spPr>
          <a:xfrm>
            <a:off x="4371904" y="2613608"/>
            <a:ext cx="967453" cy="357481"/>
          </a:xfrm>
          <a:prstGeom prst="rect">
            <a:avLst/>
          </a:prstGeom>
          <a:noFill/>
          <a:ln>
            <a:noFill/>
          </a:ln>
        </p:spPr>
      </p:pic>
      <p:pic>
        <p:nvPicPr>
          <p:cNvPr id="403" name="Google Shape;403;p40"/>
          <p:cNvPicPr preferRelativeResize="0"/>
          <p:nvPr/>
        </p:nvPicPr>
        <p:blipFill rotWithShape="1">
          <a:blip r:embed="rId22">
            <a:alphaModFix/>
          </a:blip>
          <a:srcRect/>
          <a:stretch/>
        </p:blipFill>
        <p:spPr>
          <a:xfrm>
            <a:off x="2890500" y="3370909"/>
            <a:ext cx="1456736" cy="238483"/>
          </a:xfrm>
          <a:prstGeom prst="rect">
            <a:avLst/>
          </a:prstGeom>
          <a:noFill/>
          <a:ln>
            <a:noFill/>
          </a:ln>
        </p:spPr>
      </p:pic>
      <p:pic>
        <p:nvPicPr>
          <p:cNvPr id="404" name="Google Shape;404;p40"/>
          <p:cNvPicPr preferRelativeResize="0"/>
          <p:nvPr/>
        </p:nvPicPr>
        <p:blipFill rotWithShape="1">
          <a:blip r:embed="rId23">
            <a:alphaModFix/>
          </a:blip>
          <a:srcRect/>
          <a:stretch/>
        </p:blipFill>
        <p:spPr>
          <a:xfrm>
            <a:off x="5602265" y="3294202"/>
            <a:ext cx="1168633" cy="3347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408"/>
        <p:cNvGrpSpPr/>
        <p:nvPr/>
      </p:nvGrpSpPr>
      <p:grpSpPr>
        <a:xfrm>
          <a:off x="0" y="0"/>
          <a:ext cx="0" cy="0"/>
          <a:chOff x="0" y="0"/>
          <a:chExt cx="0" cy="0"/>
        </a:xfrm>
      </p:grpSpPr>
      <p:sp>
        <p:nvSpPr>
          <p:cNvPr id="409" name="Google Shape;409;g3395b128e2a_3_796"/>
          <p:cNvSpPr/>
          <p:nvPr/>
        </p:nvSpPr>
        <p:spPr>
          <a:xfrm>
            <a:off x="0" y="1263225"/>
            <a:ext cx="9144000" cy="3880200"/>
          </a:xfrm>
          <a:prstGeom prst="roundRect">
            <a:avLst>
              <a:gd name="adj" fmla="val 859"/>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rage"/>
              <a:ea typeface="Average"/>
              <a:cs typeface="Average"/>
              <a:sym typeface="Average"/>
            </a:endParaRPr>
          </a:p>
        </p:txBody>
      </p:sp>
      <p:sp>
        <p:nvSpPr>
          <p:cNvPr id="410" name="Google Shape;410;g3395b128e2a_3_796"/>
          <p:cNvSpPr txBox="1"/>
          <p:nvPr/>
        </p:nvSpPr>
        <p:spPr>
          <a:xfrm>
            <a:off x="310575" y="215925"/>
            <a:ext cx="8690400" cy="1047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r>
              <a:rPr lang="es-ES" sz="1700" i="1">
                <a:solidFill>
                  <a:schemeClr val="dk1"/>
                </a:solidFill>
                <a:latin typeface="Poppins"/>
                <a:ea typeface="Poppins"/>
                <a:cs typeface="Poppins"/>
                <a:sym typeface="Poppins"/>
              </a:rPr>
              <a:t>CIM UPC develops R&amp;D&amp;I projects financed through competitive, national and international frameworks supporting research and private projects through strategic alliances with Associations and Companies.</a:t>
            </a:r>
            <a:endParaRPr sz="1700" b="0" i="1" u="none" strike="noStrike" cap="none">
              <a:solidFill>
                <a:schemeClr val="dk1"/>
              </a:solidFill>
              <a:latin typeface="Century Gothic"/>
              <a:ea typeface="Century Gothic"/>
              <a:cs typeface="Century Gothic"/>
              <a:sym typeface="Century Gothic"/>
            </a:endParaRPr>
          </a:p>
        </p:txBody>
      </p:sp>
      <p:pic>
        <p:nvPicPr>
          <p:cNvPr id="411" name="Google Shape;411;g3395b128e2a_3_796"/>
          <p:cNvPicPr preferRelativeResize="0"/>
          <p:nvPr/>
        </p:nvPicPr>
        <p:blipFill rotWithShape="1">
          <a:blip r:embed="rId3">
            <a:alphaModFix/>
          </a:blip>
          <a:srcRect l="3947" r="-706" b="-10"/>
          <a:stretch/>
        </p:blipFill>
        <p:spPr>
          <a:xfrm>
            <a:off x="1342273" y="3186208"/>
            <a:ext cx="1134644" cy="360406"/>
          </a:xfrm>
          <a:prstGeom prst="rect">
            <a:avLst/>
          </a:prstGeom>
          <a:noFill/>
          <a:ln>
            <a:noFill/>
          </a:ln>
        </p:spPr>
      </p:pic>
      <p:pic>
        <p:nvPicPr>
          <p:cNvPr id="412" name="Google Shape;412;g3395b128e2a_3_796"/>
          <p:cNvPicPr preferRelativeResize="0"/>
          <p:nvPr/>
        </p:nvPicPr>
        <p:blipFill rotWithShape="1">
          <a:blip r:embed="rId4">
            <a:alphaModFix/>
          </a:blip>
          <a:srcRect/>
          <a:stretch/>
        </p:blipFill>
        <p:spPr>
          <a:xfrm>
            <a:off x="2569098" y="3484377"/>
            <a:ext cx="939665" cy="386404"/>
          </a:xfrm>
          <a:prstGeom prst="rect">
            <a:avLst/>
          </a:prstGeom>
          <a:noFill/>
          <a:ln>
            <a:noFill/>
          </a:ln>
        </p:spPr>
      </p:pic>
      <p:pic>
        <p:nvPicPr>
          <p:cNvPr id="413" name="Google Shape;413;g3395b128e2a_3_796"/>
          <p:cNvPicPr preferRelativeResize="0"/>
          <p:nvPr/>
        </p:nvPicPr>
        <p:blipFill rotWithShape="1">
          <a:blip r:embed="rId5">
            <a:alphaModFix/>
          </a:blip>
          <a:srcRect t="34653"/>
          <a:stretch/>
        </p:blipFill>
        <p:spPr>
          <a:xfrm>
            <a:off x="4164752" y="2504722"/>
            <a:ext cx="685063" cy="264241"/>
          </a:xfrm>
          <a:prstGeom prst="rect">
            <a:avLst/>
          </a:prstGeom>
          <a:noFill/>
          <a:ln>
            <a:noFill/>
          </a:ln>
        </p:spPr>
      </p:pic>
      <p:pic>
        <p:nvPicPr>
          <p:cNvPr id="414" name="Google Shape;414;g3395b128e2a_3_796"/>
          <p:cNvPicPr preferRelativeResize="0"/>
          <p:nvPr/>
        </p:nvPicPr>
        <p:blipFill rotWithShape="1">
          <a:blip r:embed="rId6">
            <a:alphaModFix/>
          </a:blip>
          <a:srcRect/>
          <a:stretch/>
        </p:blipFill>
        <p:spPr>
          <a:xfrm>
            <a:off x="1296000" y="3820598"/>
            <a:ext cx="1207883" cy="489038"/>
          </a:xfrm>
          <a:prstGeom prst="rect">
            <a:avLst/>
          </a:prstGeom>
          <a:noFill/>
          <a:ln>
            <a:noFill/>
          </a:ln>
        </p:spPr>
      </p:pic>
      <p:pic>
        <p:nvPicPr>
          <p:cNvPr id="415" name="Google Shape;415;g3395b128e2a_3_796"/>
          <p:cNvPicPr preferRelativeResize="0"/>
          <p:nvPr/>
        </p:nvPicPr>
        <p:blipFill rotWithShape="1">
          <a:blip r:embed="rId7">
            <a:alphaModFix/>
          </a:blip>
          <a:srcRect/>
          <a:stretch/>
        </p:blipFill>
        <p:spPr>
          <a:xfrm>
            <a:off x="4219845" y="3782175"/>
            <a:ext cx="708453" cy="380962"/>
          </a:xfrm>
          <a:prstGeom prst="rect">
            <a:avLst/>
          </a:prstGeom>
          <a:noFill/>
          <a:ln>
            <a:noFill/>
          </a:ln>
        </p:spPr>
      </p:pic>
      <p:pic>
        <p:nvPicPr>
          <p:cNvPr id="416" name="Google Shape;416;g3395b128e2a_3_796"/>
          <p:cNvPicPr preferRelativeResize="0"/>
          <p:nvPr/>
        </p:nvPicPr>
        <p:blipFill rotWithShape="1">
          <a:blip r:embed="rId8">
            <a:alphaModFix/>
          </a:blip>
          <a:srcRect/>
          <a:stretch/>
        </p:blipFill>
        <p:spPr>
          <a:xfrm>
            <a:off x="2676220" y="3842784"/>
            <a:ext cx="1249127" cy="494931"/>
          </a:xfrm>
          <a:prstGeom prst="rect">
            <a:avLst/>
          </a:prstGeom>
          <a:noFill/>
          <a:ln>
            <a:noFill/>
          </a:ln>
        </p:spPr>
      </p:pic>
      <p:pic>
        <p:nvPicPr>
          <p:cNvPr id="417" name="Google Shape;417;g3395b128e2a_3_796"/>
          <p:cNvPicPr preferRelativeResize="0"/>
          <p:nvPr/>
        </p:nvPicPr>
        <p:blipFill rotWithShape="1">
          <a:blip r:embed="rId9">
            <a:alphaModFix/>
          </a:blip>
          <a:srcRect/>
          <a:stretch/>
        </p:blipFill>
        <p:spPr>
          <a:xfrm>
            <a:off x="3744982" y="3604320"/>
            <a:ext cx="833136" cy="270943"/>
          </a:xfrm>
          <a:prstGeom prst="rect">
            <a:avLst/>
          </a:prstGeom>
          <a:noFill/>
          <a:ln>
            <a:noFill/>
          </a:ln>
        </p:spPr>
      </p:pic>
      <p:pic>
        <p:nvPicPr>
          <p:cNvPr id="418" name="Google Shape;418;g3395b128e2a_3_796"/>
          <p:cNvPicPr preferRelativeResize="0"/>
          <p:nvPr/>
        </p:nvPicPr>
        <p:blipFill rotWithShape="1">
          <a:blip r:embed="rId10">
            <a:alphaModFix/>
          </a:blip>
          <a:srcRect/>
          <a:stretch/>
        </p:blipFill>
        <p:spPr>
          <a:xfrm>
            <a:off x="5152180" y="3025464"/>
            <a:ext cx="681719" cy="401012"/>
          </a:xfrm>
          <a:prstGeom prst="rect">
            <a:avLst/>
          </a:prstGeom>
          <a:noFill/>
          <a:ln>
            <a:noFill/>
          </a:ln>
        </p:spPr>
      </p:pic>
      <p:pic>
        <p:nvPicPr>
          <p:cNvPr id="419" name="Google Shape;419;g3395b128e2a_3_796"/>
          <p:cNvPicPr preferRelativeResize="0"/>
          <p:nvPr/>
        </p:nvPicPr>
        <p:blipFill rotWithShape="1">
          <a:blip r:embed="rId11">
            <a:alphaModFix/>
          </a:blip>
          <a:srcRect b="32700"/>
          <a:stretch/>
        </p:blipFill>
        <p:spPr>
          <a:xfrm>
            <a:off x="1424161" y="4234756"/>
            <a:ext cx="900995" cy="264241"/>
          </a:xfrm>
          <a:prstGeom prst="rect">
            <a:avLst/>
          </a:prstGeom>
          <a:noFill/>
          <a:ln>
            <a:noFill/>
          </a:ln>
        </p:spPr>
      </p:pic>
      <p:pic>
        <p:nvPicPr>
          <p:cNvPr id="420" name="Google Shape;420;g3395b128e2a_3_796"/>
          <p:cNvPicPr preferRelativeResize="0"/>
          <p:nvPr/>
        </p:nvPicPr>
        <p:blipFill rotWithShape="1">
          <a:blip r:embed="rId12">
            <a:alphaModFix/>
          </a:blip>
          <a:srcRect/>
          <a:stretch/>
        </p:blipFill>
        <p:spPr>
          <a:xfrm>
            <a:off x="5774592" y="3430741"/>
            <a:ext cx="870720" cy="609486"/>
          </a:xfrm>
          <a:prstGeom prst="rect">
            <a:avLst/>
          </a:prstGeom>
          <a:noFill/>
          <a:ln>
            <a:noFill/>
          </a:ln>
        </p:spPr>
      </p:pic>
      <p:pic>
        <p:nvPicPr>
          <p:cNvPr id="421" name="Google Shape;421;g3395b128e2a_3_796"/>
          <p:cNvPicPr preferRelativeResize="0"/>
          <p:nvPr/>
        </p:nvPicPr>
        <p:blipFill rotWithShape="1">
          <a:blip r:embed="rId13">
            <a:alphaModFix/>
          </a:blip>
          <a:srcRect b="22203"/>
          <a:stretch/>
        </p:blipFill>
        <p:spPr>
          <a:xfrm>
            <a:off x="2615339" y="4148886"/>
            <a:ext cx="949259" cy="371109"/>
          </a:xfrm>
          <a:prstGeom prst="rect">
            <a:avLst/>
          </a:prstGeom>
          <a:noFill/>
          <a:ln>
            <a:noFill/>
          </a:ln>
        </p:spPr>
      </p:pic>
      <p:pic>
        <p:nvPicPr>
          <p:cNvPr id="422" name="Google Shape;422;g3395b128e2a_3_796"/>
          <p:cNvPicPr preferRelativeResize="0"/>
          <p:nvPr/>
        </p:nvPicPr>
        <p:blipFill rotWithShape="1">
          <a:blip r:embed="rId14">
            <a:alphaModFix/>
          </a:blip>
          <a:srcRect/>
          <a:stretch/>
        </p:blipFill>
        <p:spPr>
          <a:xfrm>
            <a:off x="4648519" y="4197668"/>
            <a:ext cx="1134643" cy="477007"/>
          </a:xfrm>
          <a:prstGeom prst="rect">
            <a:avLst/>
          </a:prstGeom>
          <a:noFill/>
          <a:ln>
            <a:noFill/>
          </a:ln>
        </p:spPr>
      </p:pic>
      <p:pic>
        <p:nvPicPr>
          <p:cNvPr id="423" name="Google Shape;423;g3395b128e2a_3_796"/>
          <p:cNvPicPr preferRelativeResize="0"/>
          <p:nvPr/>
        </p:nvPicPr>
        <p:blipFill rotWithShape="1">
          <a:blip r:embed="rId15">
            <a:alphaModFix/>
          </a:blip>
          <a:srcRect/>
          <a:stretch/>
        </p:blipFill>
        <p:spPr>
          <a:xfrm>
            <a:off x="5038747" y="2532904"/>
            <a:ext cx="833142" cy="357533"/>
          </a:xfrm>
          <a:prstGeom prst="rect">
            <a:avLst/>
          </a:prstGeom>
          <a:noFill/>
          <a:ln>
            <a:noFill/>
          </a:ln>
        </p:spPr>
      </p:pic>
      <p:pic>
        <p:nvPicPr>
          <p:cNvPr id="424" name="Google Shape;424;g3395b128e2a_3_796"/>
          <p:cNvPicPr preferRelativeResize="0"/>
          <p:nvPr/>
        </p:nvPicPr>
        <p:blipFill rotWithShape="1">
          <a:blip r:embed="rId16">
            <a:alphaModFix/>
          </a:blip>
          <a:srcRect/>
          <a:stretch/>
        </p:blipFill>
        <p:spPr>
          <a:xfrm>
            <a:off x="6934831" y="2570448"/>
            <a:ext cx="752015" cy="397612"/>
          </a:xfrm>
          <a:prstGeom prst="rect">
            <a:avLst/>
          </a:prstGeom>
          <a:noFill/>
          <a:ln>
            <a:noFill/>
          </a:ln>
        </p:spPr>
      </p:pic>
      <p:pic>
        <p:nvPicPr>
          <p:cNvPr id="425" name="Google Shape;425;g3395b128e2a_3_796"/>
          <p:cNvPicPr preferRelativeResize="0"/>
          <p:nvPr/>
        </p:nvPicPr>
        <p:blipFill rotWithShape="1">
          <a:blip r:embed="rId17">
            <a:alphaModFix/>
          </a:blip>
          <a:srcRect/>
          <a:stretch/>
        </p:blipFill>
        <p:spPr>
          <a:xfrm>
            <a:off x="1500811" y="3498805"/>
            <a:ext cx="901003" cy="357541"/>
          </a:xfrm>
          <a:prstGeom prst="rect">
            <a:avLst/>
          </a:prstGeom>
          <a:noFill/>
          <a:ln>
            <a:noFill/>
          </a:ln>
        </p:spPr>
      </p:pic>
      <p:pic>
        <p:nvPicPr>
          <p:cNvPr id="426" name="Google Shape;426;g3395b128e2a_3_796"/>
          <p:cNvPicPr preferRelativeResize="0"/>
          <p:nvPr/>
        </p:nvPicPr>
        <p:blipFill rotWithShape="1">
          <a:blip r:embed="rId18">
            <a:alphaModFix/>
          </a:blip>
          <a:srcRect/>
          <a:stretch/>
        </p:blipFill>
        <p:spPr>
          <a:xfrm>
            <a:off x="6971215" y="3407708"/>
            <a:ext cx="855931" cy="357541"/>
          </a:xfrm>
          <a:prstGeom prst="rect">
            <a:avLst/>
          </a:prstGeom>
          <a:noFill/>
          <a:ln>
            <a:noFill/>
          </a:ln>
        </p:spPr>
      </p:pic>
      <p:pic>
        <p:nvPicPr>
          <p:cNvPr id="427" name="Google Shape;427;g3395b128e2a_3_796"/>
          <p:cNvPicPr preferRelativeResize="0"/>
          <p:nvPr/>
        </p:nvPicPr>
        <p:blipFill rotWithShape="1">
          <a:blip r:embed="rId19">
            <a:alphaModFix/>
          </a:blip>
          <a:srcRect l="7672" t="26095"/>
          <a:stretch/>
        </p:blipFill>
        <p:spPr>
          <a:xfrm>
            <a:off x="1493129" y="2830737"/>
            <a:ext cx="833136" cy="264241"/>
          </a:xfrm>
          <a:prstGeom prst="rect">
            <a:avLst/>
          </a:prstGeom>
          <a:noFill/>
          <a:ln>
            <a:noFill/>
          </a:ln>
        </p:spPr>
      </p:pic>
      <p:pic>
        <p:nvPicPr>
          <p:cNvPr id="428" name="Google Shape;428;g3395b128e2a_3_796"/>
          <p:cNvPicPr preferRelativeResize="0"/>
          <p:nvPr/>
        </p:nvPicPr>
        <p:blipFill rotWithShape="1">
          <a:blip r:embed="rId20">
            <a:alphaModFix/>
          </a:blip>
          <a:srcRect t="21740"/>
          <a:stretch/>
        </p:blipFill>
        <p:spPr>
          <a:xfrm>
            <a:off x="5019960" y="3847030"/>
            <a:ext cx="870720" cy="371109"/>
          </a:xfrm>
          <a:prstGeom prst="rect">
            <a:avLst/>
          </a:prstGeom>
          <a:noFill/>
          <a:ln>
            <a:noFill/>
          </a:ln>
        </p:spPr>
      </p:pic>
      <p:pic>
        <p:nvPicPr>
          <p:cNvPr id="429" name="Google Shape;429;g3395b128e2a_3_796"/>
          <p:cNvPicPr preferRelativeResize="0"/>
          <p:nvPr/>
        </p:nvPicPr>
        <p:blipFill rotWithShape="1">
          <a:blip r:embed="rId21">
            <a:alphaModFix/>
          </a:blip>
          <a:srcRect/>
          <a:stretch/>
        </p:blipFill>
        <p:spPr>
          <a:xfrm>
            <a:off x="3390233" y="2448550"/>
            <a:ext cx="654545" cy="623697"/>
          </a:xfrm>
          <a:prstGeom prst="rect">
            <a:avLst/>
          </a:prstGeom>
          <a:noFill/>
          <a:ln>
            <a:noFill/>
          </a:ln>
        </p:spPr>
      </p:pic>
      <p:pic>
        <p:nvPicPr>
          <p:cNvPr id="430" name="Google Shape;430;g3395b128e2a_3_796"/>
          <p:cNvPicPr preferRelativeResize="0"/>
          <p:nvPr/>
        </p:nvPicPr>
        <p:blipFill rotWithShape="1">
          <a:blip r:embed="rId22">
            <a:alphaModFix/>
          </a:blip>
          <a:srcRect/>
          <a:stretch/>
        </p:blipFill>
        <p:spPr>
          <a:xfrm>
            <a:off x="6772113" y="3020844"/>
            <a:ext cx="939664" cy="410270"/>
          </a:xfrm>
          <a:prstGeom prst="rect">
            <a:avLst/>
          </a:prstGeom>
          <a:noFill/>
          <a:ln>
            <a:noFill/>
          </a:ln>
        </p:spPr>
      </p:pic>
      <p:pic>
        <p:nvPicPr>
          <p:cNvPr id="431" name="Google Shape;431;g3395b128e2a_3_796"/>
          <p:cNvPicPr preferRelativeResize="0"/>
          <p:nvPr/>
        </p:nvPicPr>
        <p:blipFill rotWithShape="1">
          <a:blip r:embed="rId22">
            <a:alphaModFix/>
          </a:blip>
          <a:srcRect/>
          <a:stretch/>
        </p:blipFill>
        <p:spPr>
          <a:xfrm>
            <a:off x="6787092" y="3814800"/>
            <a:ext cx="939674" cy="410277"/>
          </a:xfrm>
          <a:prstGeom prst="rect">
            <a:avLst/>
          </a:prstGeom>
          <a:noFill/>
          <a:ln>
            <a:noFill/>
          </a:ln>
        </p:spPr>
      </p:pic>
      <p:pic>
        <p:nvPicPr>
          <p:cNvPr id="432" name="Google Shape;432;g3395b128e2a_3_796"/>
          <p:cNvPicPr preferRelativeResize="0"/>
          <p:nvPr/>
        </p:nvPicPr>
        <p:blipFill rotWithShape="1">
          <a:blip r:embed="rId23">
            <a:alphaModFix/>
          </a:blip>
          <a:srcRect/>
          <a:stretch/>
        </p:blipFill>
        <p:spPr>
          <a:xfrm>
            <a:off x="6046321" y="2464253"/>
            <a:ext cx="569797" cy="543596"/>
          </a:xfrm>
          <a:prstGeom prst="rect">
            <a:avLst/>
          </a:prstGeom>
          <a:noFill/>
          <a:ln>
            <a:noFill/>
          </a:ln>
        </p:spPr>
      </p:pic>
      <p:pic>
        <p:nvPicPr>
          <p:cNvPr id="433" name="Google Shape;433;g3395b128e2a_3_796"/>
          <p:cNvPicPr preferRelativeResize="0"/>
          <p:nvPr/>
        </p:nvPicPr>
        <p:blipFill rotWithShape="1">
          <a:blip r:embed="rId24">
            <a:alphaModFix/>
          </a:blip>
          <a:srcRect/>
          <a:stretch/>
        </p:blipFill>
        <p:spPr>
          <a:xfrm>
            <a:off x="6644268" y="4128693"/>
            <a:ext cx="1057432" cy="325724"/>
          </a:xfrm>
          <a:prstGeom prst="rect">
            <a:avLst/>
          </a:prstGeom>
          <a:noFill/>
          <a:ln>
            <a:noFill/>
          </a:ln>
        </p:spPr>
      </p:pic>
      <p:pic>
        <p:nvPicPr>
          <p:cNvPr id="434" name="Google Shape;434;g3395b128e2a_3_796"/>
          <p:cNvPicPr preferRelativeResize="0"/>
          <p:nvPr/>
        </p:nvPicPr>
        <p:blipFill rotWithShape="1">
          <a:blip r:embed="rId25">
            <a:alphaModFix/>
          </a:blip>
          <a:srcRect t="14396" b="14396"/>
          <a:stretch/>
        </p:blipFill>
        <p:spPr>
          <a:xfrm>
            <a:off x="4606164" y="2135850"/>
            <a:ext cx="708459" cy="264241"/>
          </a:xfrm>
          <a:prstGeom prst="rect">
            <a:avLst/>
          </a:prstGeom>
          <a:noFill/>
          <a:ln>
            <a:noFill/>
          </a:ln>
        </p:spPr>
      </p:pic>
      <p:pic>
        <p:nvPicPr>
          <p:cNvPr id="435" name="Google Shape;435;g3395b128e2a_3_796"/>
          <p:cNvPicPr preferRelativeResize="0"/>
          <p:nvPr/>
        </p:nvPicPr>
        <p:blipFill rotWithShape="1">
          <a:blip r:embed="rId26">
            <a:alphaModFix/>
          </a:blip>
          <a:srcRect/>
          <a:stretch/>
        </p:blipFill>
        <p:spPr>
          <a:xfrm>
            <a:off x="1395628" y="2037993"/>
            <a:ext cx="654539" cy="544883"/>
          </a:xfrm>
          <a:prstGeom prst="rect">
            <a:avLst/>
          </a:prstGeom>
          <a:noFill/>
          <a:ln>
            <a:noFill/>
          </a:ln>
        </p:spPr>
      </p:pic>
      <p:pic>
        <p:nvPicPr>
          <p:cNvPr id="436" name="Google Shape;436;g3395b128e2a_3_796"/>
          <p:cNvPicPr preferRelativeResize="0"/>
          <p:nvPr/>
        </p:nvPicPr>
        <p:blipFill rotWithShape="1">
          <a:blip r:embed="rId27">
            <a:alphaModFix/>
          </a:blip>
          <a:srcRect/>
          <a:stretch/>
        </p:blipFill>
        <p:spPr>
          <a:xfrm>
            <a:off x="3438581" y="2029387"/>
            <a:ext cx="902375" cy="388582"/>
          </a:xfrm>
          <a:prstGeom prst="rect">
            <a:avLst/>
          </a:prstGeom>
          <a:noFill/>
          <a:ln>
            <a:noFill/>
          </a:ln>
        </p:spPr>
      </p:pic>
      <p:pic>
        <p:nvPicPr>
          <p:cNvPr id="437" name="Google Shape;437;g3395b128e2a_3_796"/>
          <p:cNvPicPr preferRelativeResize="0"/>
          <p:nvPr/>
        </p:nvPicPr>
        <p:blipFill rotWithShape="1">
          <a:blip r:embed="rId28">
            <a:alphaModFix/>
          </a:blip>
          <a:srcRect/>
          <a:stretch/>
        </p:blipFill>
        <p:spPr>
          <a:xfrm>
            <a:off x="2236520" y="2011550"/>
            <a:ext cx="1015686" cy="404348"/>
          </a:xfrm>
          <a:prstGeom prst="rect">
            <a:avLst/>
          </a:prstGeom>
          <a:noFill/>
          <a:ln>
            <a:noFill/>
          </a:ln>
        </p:spPr>
      </p:pic>
      <p:pic>
        <p:nvPicPr>
          <p:cNvPr id="438" name="Google Shape;438;g3395b128e2a_3_796"/>
          <p:cNvPicPr preferRelativeResize="0"/>
          <p:nvPr/>
        </p:nvPicPr>
        <p:blipFill rotWithShape="1">
          <a:blip r:embed="rId29">
            <a:alphaModFix/>
          </a:blip>
          <a:srcRect/>
          <a:stretch/>
        </p:blipFill>
        <p:spPr>
          <a:xfrm>
            <a:off x="6790561" y="2040191"/>
            <a:ext cx="1057439" cy="455220"/>
          </a:xfrm>
          <a:prstGeom prst="rect">
            <a:avLst/>
          </a:prstGeom>
          <a:noFill/>
          <a:ln>
            <a:noFill/>
          </a:ln>
        </p:spPr>
      </p:pic>
      <p:pic>
        <p:nvPicPr>
          <p:cNvPr id="439" name="Google Shape;439;g3395b128e2a_3_796"/>
          <p:cNvPicPr preferRelativeResize="0"/>
          <p:nvPr/>
        </p:nvPicPr>
        <p:blipFill rotWithShape="1">
          <a:blip r:embed="rId30">
            <a:alphaModFix/>
          </a:blip>
          <a:srcRect/>
          <a:stretch/>
        </p:blipFill>
        <p:spPr>
          <a:xfrm>
            <a:off x="2292210" y="2376067"/>
            <a:ext cx="1015692" cy="560054"/>
          </a:xfrm>
          <a:prstGeom prst="rect">
            <a:avLst/>
          </a:prstGeom>
          <a:noFill/>
          <a:ln>
            <a:noFill/>
          </a:ln>
        </p:spPr>
      </p:pic>
      <p:pic>
        <p:nvPicPr>
          <p:cNvPr id="440" name="Google Shape;440;g3395b128e2a_3_796"/>
          <p:cNvPicPr preferRelativeResize="0"/>
          <p:nvPr/>
        </p:nvPicPr>
        <p:blipFill rotWithShape="1">
          <a:blip r:embed="rId31">
            <a:alphaModFix/>
          </a:blip>
          <a:srcRect/>
          <a:stretch/>
        </p:blipFill>
        <p:spPr>
          <a:xfrm>
            <a:off x="3513754" y="3295214"/>
            <a:ext cx="752017" cy="264251"/>
          </a:xfrm>
          <a:prstGeom prst="rect">
            <a:avLst/>
          </a:prstGeom>
          <a:noFill/>
          <a:ln>
            <a:noFill/>
          </a:ln>
        </p:spPr>
      </p:pic>
      <p:pic>
        <p:nvPicPr>
          <p:cNvPr id="441" name="Google Shape;441;g3395b128e2a_3_796"/>
          <p:cNvPicPr preferRelativeResize="0"/>
          <p:nvPr/>
        </p:nvPicPr>
        <p:blipFill rotWithShape="1">
          <a:blip r:embed="rId32">
            <a:alphaModFix/>
          </a:blip>
          <a:srcRect l="18827" t="18992" r="5160" b="6612"/>
          <a:stretch/>
        </p:blipFill>
        <p:spPr>
          <a:xfrm>
            <a:off x="4587801" y="3412061"/>
            <a:ext cx="485723" cy="371109"/>
          </a:xfrm>
          <a:prstGeom prst="rect">
            <a:avLst/>
          </a:prstGeom>
          <a:noFill/>
          <a:ln>
            <a:noFill/>
          </a:ln>
        </p:spPr>
      </p:pic>
      <p:pic>
        <p:nvPicPr>
          <p:cNvPr id="442" name="Google Shape;442;g3395b128e2a_3_796"/>
          <p:cNvPicPr preferRelativeResize="0"/>
          <p:nvPr/>
        </p:nvPicPr>
        <p:blipFill rotWithShape="1">
          <a:blip r:embed="rId33">
            <a:alphaModFix/>
          </a:blip>
          <a:srcRect l="8900" t="27025" b="35977"/>
          <a:stretch/>
        </p:blipFill>
        <p:spPr>
          <a:xfrm>
            <a:off x="3676048" y="4307255"/>
            <a:ext cx="1057440" cy="205614"/>
          </a:xfrm>
          <a:prstGeom prst="rect">
            <a:avLst/>
          </a:prstGeom>
          <a:noFill/>
          <a:ln>
            <a:noFill/>
          </a:ln>
        </p:spPr>
      </p:pic>
      <p:pic>
        <p:nvPicPr>
          <p:cNvPr id="443" name="Google Shape;443;g3395b128e2a_3_796"/>
          <p:cNvPicPr preferRelativeResize="0"/>
          <p:nvPr/>
        </p:nvPicPr>
        <p:blipFill rotWithShape="1">
          <a:blip r:embed="rId34">
            <a:alphaModFix/>
          </a:blip>
          <a:srcRect/>
          <a:stretch/>
        </p:blipFill>
        <p:spPr>
          <a:xfrm>
            <a:off x="5781990" y="3968283"/>
            <a:ext cx="855944" cy="565674"/>
          </a:xfrm>
          <a:prstGeom prst="rect">
            <a:avLst/>
          </a:prstGeom>
          <a:noFill/>
          <a:ln>
            <a:noFill/>
          </a:ln>
        </p:spPr>
      </p:pic>
      <p:pic>
        <p:nvPicPr>
          <p:cNvPr id="444" name="Google Shape;444;g3395b128e2a_3_796"/>
          <p:cNvPicPr preferRelativeResize="0"/>
          <p:nvPr/>
        </p:nvPicPr>
        <p:blipFill rotWithShape="1">
          <a:blip r:embed="rId35">
            <a:alphaModFix/>
          </a:blip>
          <a:srcRect/>
          <a:stretch/>
        </p:blipFill>
        <p:spPr>
          <a:xfrm>
            <a:off x="5832448" y="3028207"/>
            <a:ext cx="1134644" cy="524014"/>
          </a:xfrm>
          <a:prstGeom prst="rect">
            <a:avLst/>
          </a:prstGeom>
          <a:noFill/>
          <a:ln>
            <a:noFill/>
          </a:ln>
        </p:spPr>
      </p:pic>
      <p:pic>
        <p:nvPicPr>
          <p:cNvPr id="445" name="Google Shape;445;g3395b128e2a_3_796"/>
          <p:cNvPicPr preferRelativeResize="0"/>
          <p:nvPr/>
        </p:nvPicPr>
        <p:blipFill rotWithShape="1">
          <a:blip r:embed="rId36">
            <a:alphaModFix/>
          </a:blip>
          <a:srcRect/>
          <a:stretch/>
        </p:blipFill>
        <p:spPr>
          <a:xfrm>
            <a:off x="2750741" y="3070481"/>
            <a:ext cx="569800" cy="355723"/>
          </a:xfrm>
          <a:prstGeom prst="rect">
            <a:avLst/>
          </a:prstGeom>
          <a:noFill/>
          <a:ln>
            <a:noFill/>
          </a:ln>
        </p:spPr>
      </p:pic>
      <p:pic>
        <p:nvPicPr>
          <p:cNvPr id="446" name="Google Shape;446;g3395b128e2a_3_796"/>
          <p:cNvPicPr preferRelativeResize="0"/>
          <p:nvPr/>
        </p:nvPicPr>
        <p:blipFill rotWithShape="1">
          <a:blip r:embed="rId37">
            <a:alphaModFix/>
          </a:blip>
          <a:srcRect/>
          <a:stretch/>
        </p:blipFill>
        <p:spPr>
          <a:xfrm>
            <a:off x="4121618" y="2871420"/>
            <a:ext cx="833136" cy="422663"/>
          </a:xfrm>
          <a:prstGeom prst="rect">
            <a:avLst/>
          </a:prstGeom>
          <a:noFill/>
          <a:ln>
            <a:noFill/>
          </a:ln>
        </p:spPr>
      </p:pic>
      <p:pic>
        <p:nvPicPr>
          <p:cNvPr id="447" name="Google Shape;447;g3395b128e2a_3_796"/>
          <p:cNvPicPr preferRelativeResize="0"/>
          <p:nvPr/>
        </p:nvPicPr>
        <p:blipFill rotWithShape="1">
          <a:blip r:embed="rId38">
            <a:alphaModFix/>
          </a:blip>
          <a:srcRect/>
          <a:stretch/>
        </p:blipFill>
        <p:spPr>
          <a:xfrm>
            <a:off x="5536393" y="2061264"/>
            <a:ext cx="833135" cy="39125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474"/>
        <p:cNvGrpSpPr/>
        <p:nvPr/>
      </p:nvGrpSpPr>
      <p:grpSpPr>
        <a:xfrm>
          <a:off x="0" y="0"/>
          <a:ext cx="0" cy="0"/>
          <a:chOff x="0" y="0"/>
          <a:chExt cx="0" cy="0"/>
        </a:xfrm>
      </p:grpSpPr>
      <p:pic>
        <p:nvPicPr>
          <p:cNvPr id="475" name="Google Shape;475;g33a12fa9120_0_64"/>
          <p:cNvPicPr preferRelativeResize="0"/>
          <p:nvPr/>
        </p:nvPicPr>
        <p:blipFill rotWithShape="1">
          <a:blip r:embed="rId3">
            <a:alphaModFix amt="60000"/>
          </a:blip>
          <a:srcRect l="2075" t="15519"/>
          <a:stretch/>
        </p:blipFill>
        <p:spPr>
          <a:xfrm>
            <a:off x="0" y="0"/>
            <a:ext cx="9144003" cy="5282824"/>
          </a:xfrm>
          <a:prstGeom prst="rect">
            <a:avLst/>
          </a:prstGeom>
          <a:noFill/>
          <a:ln>
            <a:noFill/>
          </a:ln>
        </p:spPr>
      </p:pic>
      <p:sp>
        <p:nvSpPr>
          <p:cNvPr id="476" name="Google Shape;476;g33a12fa9120_0_64"/>
          <p:cNvSpPr/>
          <p:nvPr/>
        </p:nvSpPr>
        <p:spPr>
          <a:xfrm>
            <a:off x="2603100" y="1275675"/>
            <a:ext cx="3937800" cy="1829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4000" b="1">
                <a:solidFill>
                  <a:schemeClr val="dk1"/>
                </a:solidFill>
                <a:latin typeface="Poppins"/>
                <a:ea typeface="Poppins"/>
                <a:cs typeface="Poppins"/>
                <a:sym typeface="Poppins"/>
              </a:rPr>
              <a:t>Technological</a:t>
            </a:r>
            <a:endParaRPr sz="4000" b="1">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s-ES" sz="4000" b="1">
                <a:solidFill>
                  <a:schemeClr val="dk1"/>
                </a:solidFill>
                <a:latin typeface="Poppins"/>
                <a:ea typeface="Poppins"/>
                <a:cs typeface="Poppins"/>
                <a:sym typeface="Poppins"/>
              </a:rPr>
              <a:t>Services</a:t>
            </a:r>
            <a:endParaRPr sz="4000" b="1">
              <a:solidFill>
                <a:schemeClr val="dk1"/>
              </a:solidFill>
              <a:latin typeface="Poppins"/>
              <a:ea typeface="Poppins"/>
              <a:cs typeface="Poppins"/>
              <a:sym typeface="Poppins"/>
            </a:endParaRPr>
          </a:p>
        </p:txBody>
      </p:sp>
      <p:cxnSp>
        <p:nvCxnSpPr>
          <p:cNvPr id="477" name="Google Shape;477;g33a12fa9120_0_64"/>
          <p:cNvCxnSpPr/>
          <p:nvPr/>
        </p:nvCxnSpPr>
        <p:spPr>
          <a:xfrm>
            <a:off x="2718150" y="688225"/>
            <a:ext cx="3707700" cy="0"/>
          </a:xfrm>
          <a:prstGeom prst="straightConnector1">
            <a:avLst/>
          </a:prstGeom>
          <a:noFill/>
          <a:ln w="19050" cap="flat" cmpd="sng">
            <a:solidFill>
              <a:schemeClr val="dk1"/>
            </a:solidFill>
            <a:prstDash val="solid"/>
            <a:round/>
            <a:headEnd type="none" w="med" len="med"/>
            <a:tailEnd type="none" w="med" len="med"/>
          </a:ln>
        </p:spPr>
      </p:cxnSp>
      <p:sp>
        <p:nvSpPr>
          <p:cNvPr id="478" name="Google Shape;478;g33a12fa9120_0_64"/>
          <p:cNvSpPr/>
          <p:nvPr/>
        </p:nvSpPr>
        <p:spPr>
          <a:xfrm>
            <a:off x="-43050" y="3488100"/>
            <a:ext cx="9493500" cy="1829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0E3057"/>
              </a:highlight>
              <a:latin typeface="Average"/>
              <a:ea typeface="Average"/>
              <a:cs typeface="Average"/>
              <a:sym typeface="Average"/>
            </a:endParaRPr>
          </a:p>
        </p:txBody>
      </p:sp>
      <p:sp>
        <p:nvSpPr>
          <p:cNvPr id="479" name="Google Shape;479;g33a12fa9120_0_64"/>
          <p:cNvSpPr txBox="1"/>
          <p:nvPr/>
        </p:nvSpPr>
        <p:spPr>
          <a:xfrm>
            <a:off x="550650" y="3783800"/>
            <a:ext cx="83061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2200">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We have been helping companies innovate for over 30 years with customized technical solutions</a:t>
            </a:r>
            <a:endParaRPr sz="3300" b="1">
              <a:solidFill>
                <a:schemeClr val="dk1"/>
              </a:solidFill>
              <a:latin typeface="Montserrat"/>
              <a:ea typeface="Montserrat"/>
              <a:cs typeface="Montserrat"/>
              <a:sym typeface="Montserrat"/>
            </a:endParaRPr>
          </a:p>
        </p:txBody>
      </p:sp>
      <p:pic>
        <p:nvPicPr>
          <p:cNvPr id="480" name="Google Shape;480;g33a12fa9120_0_64"/>
          <p:cNvPicPr preferRelativeResize="0"/>
          <p:nvPr/>
        </p:nvPicPr>
        <p:blipFill>
          <a:blip r:embed="rId4">
            <a:alphaModFix/>
          </a:blip>
          <a:stretch>
            <a:fillRect/>
          </a:stretch>
        </p:blipFill>
        <p:spPr>
          <a:xfrm>
            <a:off x="406576" y="286266"/>
            <a:ext cx="689300" cy="4378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9"/>
          <p:cNvPicPr preferRelativeResize="0"/>
          <p:nvPr/>
        </p:nvPicPr>
        <p:blipFill rotWithShape="1">
          <a:blip r:embed="rId3">
            <a:alphaModFix/>
          </a:blip>
          <a:srcRect l="-9482" t="15416" r="-7013" b="-6474"/>
          <a:stretch/>
        </p:blipFill>
        <p:spPr>
          <a:xfrm>
            <a:off x="7663900" y="187100"/>
            <a:ext cx="1140750" cy="792600"/>
          </a:xfrm>
          <a:prstGeom prst="rect">
            <a:avLst/>
          </a:prstGeom>
          <a:noFill/>
          <a:ln>
            <a:noFill/>
          </a:ln>
        </p:spPr>
      </p:pic>
      <p:sp>
        <p:nvSpPr>
          <p:cNvPr id="122" name="Google Shape;122;p29"/>
          <p:cNvSpPr txBox="1"/>
          <p:nvPr/>
        </p:nvSpPr>
        <p:spPr>
          <a:xfrm>
            <a:off x="188307" y="311889"/>
            <a:ext cx="6119700" cy="708000"/>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a:solidFill>
                  <a:schemeClr val="dk1"/>
                </a:solidFill>
                <a:latin typeface="Calibri"/>
                <a:ea typeface="Calibri"/>
                <a:cs typeface="Calibri"/>
                <a:sym typeface="Calibri"/>
              </a:rPr>
              <a:t>CIM UPC: TECHNOLOGICAL SERVICES IN DIGITAL, ADDITIVE MANUFACTURING AND INDUSTRY 4.0</a:t>
            </a:r>
            <a:endParaRPr sz="2000" b="1" i="0" u="none" strike="noStrike" cap="none" dirty="0">
              <a:solidFill>
                <a:schemeClr val="dk1"/>
              </a:solidFill>
              <a:latin typeface="Calibri"/>
              <a:ea typeface="Calibri"/>
              <a:cs typeface="Calibri"/>
              <a:sym typeface="Calibri"/>
            </a:endParaRPr>
          </a:p>
        </p:txBody>
      </p:sp>
      <p:sp>
        <p:nvSpPr>
          <p:cNvPr id="123" name="Google Shape;123;p29"/>
          <p:cNvSpPr txBox="1"/>
          <p:nvPr/>
        </p:nvSpPr>
        <p:spPr>
          <a:xfrm>
            <a:off x="188298" y="1019900"/>
            <a:ext cx="8525700" cy="738623"/>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dirty="0">
                <a:solidFill>
                  <a:schemeClr val="dk1"/>
                </a:solidFill>
              </a:rPr>
              <a:t>A wide range of digital manufacturing technologies are available to facilitate tests, pre-series, prototypes, with the aim that the purpose is not to make pieces but to transfer technology to SMEs.
Machining, 3D Printing, Post-processing, Pre-series, Digitization and manufacturing of models...</a:t>
            </a:r>
            <a:endParaRPr sz="1400" b="0" i="0" u="none" strike="noStrike" cap="none" dirty="0">
              <a:solidFill>
                <a:schemeClr val="dk1"/>
              </a:solidFill>
              <a:latin typeface="Arial"/>
              <a:ea typeface="Arial"/>
              <a:cs typeface="Arial"/>
              <a:sym typeface="Arial"/>
            </a:endParaRPr>
          </a:p>
        </p:txBody>
      </p:sp>
      <p:pic>
        <p:nvPicPr>
          <p:cNvPr id="124" name="Google Shape;124;p29"/>
          <p:cNvPicPr preferRelativeResize="0"/>
          <p:nvPr/>
        </p:nvPicPr>
        <p:blipFill rotWithShape="1">
          <a:blip r:embed="rId4">
            <a:alphaModFix/>
          </a:blip>
          <a:srcRect/>
          <a:stretch/>
        </p:blipFill>
        <p:spPr>
          <a:xfrm>
            <a:off x="498450" y="2390975"/>
            <a:ext cx="3966486" cy="2379900"/>
          </a:xfrm>
          <a:prstGeom prst="rect">
            <a:avLst/>
          </a:prstGeom>
          <a:noFill/>
          <a:ln>
            <a:noFill/>
          </a:ln>
        </p:spPr>
      </p:pic>
      <p:pic>
        <p:nvPicPr>
          <p:cNvPr id="125" name="Google Shape;125;p29"/>
          <p:cNvPicPr preferRelativeResize="0"/>
          <p:nvPr/>
        </p:nvPicPr>
        <p:blipFill rotWithShape="1">
          <a:blip r:embed="rId5">
            <a:alphaModFix/>
          </a:blip>
          <a:srcRect/>
          <a:stretch/>
        </p:blipFill>
        <p:spPr>
          <a:xfrm>
            <a:off x="5539725" y="2390975"/>
            <a:ext cx="3569850" cy="2379900"/>
          </a:xfrm>
          <a:prstGeom prst="rect">
            <a:avLst/>
          </a:prstGeom>
          <a:noFill/>
          <a:ln>
            <a:noFill/>
          </a:ln>
        </p:spPr>
      </p:pic>
      <p:sp>
        <p:nvSpPr>
          <p:cNvPr id="126" name="Google Shape;126;p29"/>
          <p:cNvSpPr txBox="1"/>
          <p:nvPr/>
        </p:nvSpPr>
        <p:spPr>
          <a:xfrm>
            <a:off x="833675" y="1863950"/>
            <a:ext cx="3000000" cy="415500"/>
          </a:xfrm>
          <a:prstGeom prst="rect">
            <a:avLst/>
          </a:prstGeom>
          <a:noFill/>
          <a:ln>
            <a:noFill/>
          </a:ln>
        </p:spPr>
        <p:txBody>
          <a:bodyPr spcFirstLastPara="1" wrap="square" lIns="91425" tIns="91425" rIns="91425" bIns="91425" anchor="t" anchorCtr="0">
            <a:spAutoFit/>
          </a:bodyPr>
          <a:lstStyle/>
          <a:p>
            <a:pPr lvl="0">
              <a:buSzPts val="1500"/>
            </a:pPr>
            <a:r>
              <a:rPr lang="es-ES" sz="1500" b="1" dirty="0">
                <a:solidFill>
                  <a:srgbClr val="1E87F0"/>
                </a:solidFill>
                <a:uFill>
                  <a:noFill/>
                </a:uFill>
              </a:rPr>
              <a:t>CNC </a:t>
            </a:r>
            <a:r>
              <a:rPr lang="es-ES" sz="1500" b="1" dirty="0" err="1">
                <a:solidFill>
                  <a:srgbClr val="1E87F0"/>
                </a:solidFill>
                <a:uFill>
                  <a:noFill/>
                </a:uFill>
              </a:rPr>
              <a:t>machining</a:t>
            </a:r>
            <a:r>
              <a:rPr lang="es-ES" sz="1500" b="1" dirty="0">
                <a:solidFill>
                  <a:srgbClr val="1E87F0"/>
                </a:solidFill>
                <a:uFill>
                  <a:noFill/>
                </a:uFill>
              </a:rPr>
              <a:t> centers</a:t>
            </a:r>
            <a:endParaRPr sz="1400" b="0" i="0" u="none" strike="noStrike" cap="none" dirty="0">
              <a:solidFill>
                <a:srgbClr val="000000"/>
              </a:solidFill>
              <a:latin typeface="Arial"/>
              <a:ea typeface="Arial"/>
              <a:cs typeface="Arial"/>
              <a:sym typeface="Arial"/>
            </a:endParaRPr>
          </a:p>
        </p:txBody>
      </p:sp>
      <p:sp>
        <p:nvSpPr>
          <p:cNvPr id="127" name="Google Shape;127;p29"/>
          <p:cNvSpPr txBox="1"/>
          <p:nvPr/>
        </p:nvSpPr>
        <p:spPr>
          <a:xfrm>
            <a:off x="6109575" y="1903250"/>
            <a:ext cx="3000000" cy="415500"/>
          </a:xfrm>
          <a:prstGeom prst="rect">
            <a:avLst/>
          </a:prstGeom>
          <a:noFill/>
          <a:ln>
            <a:noFill/>
          </a:ln>
        </p:spPr>
        <p:txBody>
          <a:bodyPr spcFirstLastPara="1" wrap="square" lIns="91425" tIns="91425" rIns="91425" bIns="91425" anchor="t" anchorCtr="0">
            <a:spAutoFit/>
          </a:bodyPr>
          <a:lstStyle/>
          <a:p>
            <a:pPr lvl="0">
              <a:buSzPts val="1500"/>
            </a:pPr>
            <a:r>
              <a:rPr lang="es-ES" sz="1500" b="1" u="sng" dirty="0">
                <a:solidFill>
                  <a:srgbClr val="0F6ECD"/>
                </a:solidFill>
              </a:rPr>
              <a:t>Wire EDM</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30"/>
          <p:cNvPicPr preferRelativeResize="0"/>
          <p:nvPr/>
        </p:nvPicPr>
        <p:blipFill rotWithShape="1">
          <a:blip r:embed="rId3">
            <a:alphaModFix/>
          </a:blip>
          <a:srcRect l="-9482" t="15416" r="-7013" b="-6474"/>
          <a:stretch/>
        </p:blipFill>
        <p:spPr>
          <a:xfrm>
            <a:off x="7663900" y="187100"/>
            <a:ext cx="1140750" cy="792600"/>
          </a:xfrm>
          <a:prstGeom prst="rect">
            <a:avLst/>
          </a:prstGeom>
          <a:noFill/>
          <a:ln>
            <a:noFill/>
          </a:ln>
        </p:spPr>
      </p:pic>
      <p:sp>
        <p:nvSpPr>
          <p:cNvPr id="133" name="Google Shape;133;p30"/>
          <p:cNvSpPr txBox="1"/>
          <p:nvPr/>
        </p:nvSpPr>
        <p:spPr>
          <a:xfrm>
            <a:off x="188307" y="311889"/>
            <a:ext cx="6119700" cy="708000"/>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a:solidFill>
                  <a:schemeClr val="dk1"/>
                </a:solidFill>
                <a:latin typeface="Calibri"/>
                <a:ea typeface="Calibri"/>
                <a:cs typeface="Calibri"/>
                <a:sym typeface="Calibri"/>
              </a:rPr>
              <a:t>CIM UPC: TECHNOLOGICAL SERVICES IN DIGITAL, ADDITIVE MANUFACTURING AND INDUSTRY 4.0</a:t>
            </a:r>
            <a:endParaRPr sz="2000" b="1" i="0" u="none" strike="noStrike" cap="none" dirty="0">
              <a:solidFill>
                <a:schemeClr val="dk1"/>
              </a:solidFill>
              <a:latin typeface="Calibri"/>
              <a:ea typeface="Calibri"/>
              <a:cs typeface="Calibri"/>
              <a:sym typeface="Calibri"/>
            </a:endParaRPr>
          </a:p>
        </p:txBody>
      </p:sp>
      <p:sp>
        <p:nvSpPr>
          <p:cNvPr id="134" name="Google Shape;134;p30"/>
          <p:cNvSpPr txBox="1"/>
          <p:nvPr/>
        </p:nvSpPr>
        <p:spPr>
          <a:xfrm>
            <a:off x="188298" y="1019900"/>
            <a:ext cx="8525700" cy="523200"/>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dirty="0">
                <a:solidFill>
                  <a:schemeClr val="dk1"/>
                </a:solidFill>
              </a:rPr>
              <a:t>A wide range of digital manufacturing technologies are available to facilitate tests, pre-series, prototypes, with the aim that the purpose is not to make pieces but to transfer technology to SMEs.</a:t>
            </a:r>
            <a:endParaRPr sz="1400" b="0" i="0" u="none" strike="noStrike" cap="none" dirty="0">
              <a:solidFill>
                <a:schemeClr val="dk1"/>
              </a:solidFill>
              <a:latin typeface="Arial"/>
              <a:ea typeface="Arial"/>
              <a:cs typeface="Arial"/>
              <a:sym typeface="Arial"/>
            </a:endParaRPr>
          </a:p>
        </p:txBody>
      </p:sp>
      <p:pic>
        <p:nvPicPr>
          <p:cNvPr id="135" name="Google Shape;135;p30"/>
          <p:cNvPicPr preferRelativeResize="0"/>
          <p:nvPr/>
        </p:nvPicPr>
        <p:blipFill rotWithShape="1">
          <a:blip r:embed="rId4">
            <a:alphaModFix/>
          </a:blip>
          <a:srcRect/>
          <a:stretch/>
        </p:blipFill>
        <p:spPr>
          <a:xfrm>
            <a:off x="2038175" y="1566845"/>
            <a:ext cx="4825951" cy="1206500"/>
          </a:xfrm>
          <a:prstGeom prst="rect">
            <a:avLst/>
          </a:prstGeom>
          <a:noFill/>
          <a:ln>
            <a:noFill/>
          </a:ln>
        </p:spPr>
      </p:pic>
      <p:pic>
        <p:nvPicPr>
          <p:cNvPr id="136" name="Google Shape;136;p30"/>
          <p:cNvPicPr preferRelativeResize="0"/>
          <p:nvPr/>
        </p:nvPicPr>
        <p:blipFill rotWithShape="1">
          <a:blip r:embed="rId5">
            <a:alphaModFix/>
          </a:blip>
          <a:srcRect/>
          <a:stretch/>
        </p:blipFill>
        <p:spPr>
          <a:xfrm>
            <a:off x="152400" y="3227395"/>
            <a:ext cx="2939509" cy="1763705"/>
          </a:xfrm>
          <a:prstGeom prst="rect">
            <a:avLst/>
          </a:prstGeom>
          <a:noFill/>
          <a:ln>
            <a:noFill/>
          </a:ln>
        </p:spPr>
      </p:pic>
      <p:pic>
        <p:nvPicPr>
          <p:cNvPr id="137" name="Google Shape;137;p30"/>
          <p:cNvPicPr preferRelativeResize="0"/>
          <p:nvPr/>
        </p:nvPicPr>
        <p:blipFill rotWithShape="1">
          <a:blip r:embed="rId6">
            <a:alphaModFix/>
          </a:blip>
          <a:srcRect/>
          <a:stretch/>
        </p:blipFill>
        <p:spPr>
          <a:xfrm>
            <a:off x="3221274" y="3227400"/>
            <a:ext cx="3182824" cy="1593550"/>
          </a:xfrm>
          <a:prstGeom prst="rect">
            <a:avLst/>
          </a:prstGeom>
          <a:noFill/>
          <a:ln>
            <a:noFill/>
          </a:ln>
        </p:spPr>
      </p:pic>
      <p:pic>
        <p:nvPicPr>
          <p:cNvPr id="138" name="Google Shape;138;p30" descr="Anycubic Mono M5s"/>
          <p:cNvPicPr preferRelativeResize="0"/>
          <p:nvPr/>
        </p:nvPicPr>
        <p:blipFill rotWithShape="1">
          <a:blip r:embed="rId7">
            <a:alphaModFix/>
          </a:blip>
          <a:srcRect/>
          <a:stretch/>
        </p:blipFill>
        <p:spPr>
          <a:xfrm>
            <a:off x="7535799" y="3358553"/>
            <a:ext cx="1501375" cy="1501375"/>
          </a:xfrm>
          <a:prstGeom prst="rect">
            <a:avLst/>
          </a:prstGeom>
          <a:noFill/>
          <a:ln>
            <a:noFill/>
          </a:ln>
        </p:spPr>
      </p:pic>
      <p:pic>
        <p:nvPicPr>
          <p:cNvPr id="139" name="Google Shape;139;p30"/>
          <p:cNvPicPr preferRelativeResize="0"/>
          <p:nvPr/>
        </p:nvPicPr>
        <p:blipFill rotWithShape="1">
          <a:blip r:embed="rId8">
            <a:alphaModFix/>
          </a:blip>
          <a:srcRect/>
          <a:stretch/>
        </p:blipFill>
        <p:spPr>
          <a:xfrm flipH="1">
            <a:off x="6582726" y="3449438"/>
            <a:ext cx="827824" cy="1429050"/>
          </a:xfrm>
          <a:prstGeom prst="rect">
            <a:avLst/>
          </a:prstGeom>
          <a:noFill/>
          <a:ln>
            <a:noFill/>
          </a:ln>
        </p:spPr>
      </p:pic>
      <p:pic>
        <p:nvPicPr>
          <p:cNvPr id="140" name="Google Shape;140;p30"/>
          <p:cNvPicPr preferRelativeResize="0"/>
          <p:nvPr/>
        </p:nvPicPr>
        <p:blipFill rotWithShape="1">
          <a:blip r:embed="rId9">
            <a:alphaModFix/>
          </a:blip>
          <a:srcRect/>
          <a:stretch/>
        </p:blipFill>
        <p:spPr>
          <a:xfrm>
            <a:off x="6556913" y="2896279"/>
            <a:ext cx="2404075" cy="430250"/>
          </a:xfrm>
          <a:prstGeom prst="rect">
            <a:avLst/>
          </a:prstGeom>
          <a:noFill/>
          <a:ln>
            <a:noFill/>
          </a:ln>
        </p:spPr>
      </p:pic>
      <p:pic>
        <p:nvPicPr>
          <p:cNvPr id="141" name="Google Shape;141;p30"/>
          <p:cNvPicPr preferRelativeResize="0"/>
          <p:nvPr/>
        </p:nvPicPr>
        <p:blipFill rotWithShape="1">
          <a:blip r:embed="rId10">
            <a:alphaModFix/>
          </a:blip>
          <a:srcRect/>
          <a:stretch/>
        </p:blipFill>
        <p:spPr>
          <a:xfrm>
            <a:off x="152400" y="2892325"/>
            <a:ext cx="1428750" cy="285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31"/>
          <p:cNvPicPr preferRelativeResize="0"/>
          <p:nvPr/>
        </p:nvPicPr>
        <p:blipFill rotWithShape="1">
          <a:blip r:embed="rId3">
            <a:alphaModFix/>
          </a:blip>
          <a:srcRect l="-9482" t="15416" r="-7013" b="-6474"/>
          <a:stretch/>
        </p:blipFill>
        <p:spPr>
          <a:xfrm>
            <a:off x="7215600" y="501700"/>
            <a:ext cx="1140750" cy="792600"/>
          </a:xfrm>
          <a:prstGeom prst="rect">
            <a:avLst/>
          </a:prstGeom>
          <a:noFill/>
          <a:ln>
            <a:noFill/>
          </a:ln>
        </p:spPr>
      </p:pic>
      <p:sp>
        <p:nvSpPr>
          <p:cNvPr id="147" name="Google Shape;147;p31"/>
          <p:cNvSpPr txBox="1"/>
          <p:nvPr/>
        </p:nvSpPr>
        <p:spPr>
          <a:xfrm>
            <a:off x="188307" y="311889"/>
            <a:ext cx="6119700" cy="708000"/>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a:solidFill>
                  <a:schemeClr val="dk1"/>
                </a:solidFill>
                <a:latin typeface="Calibri"/>
                <a:ea typeface="Calibri"/>
                <a:cs typeface="Calibri"/>
                <a:sym typeface="Calibri"/>
              </a:rPr>
              <a:t>CIM UPC: EQUIPPED TO TEST AND EXPERIMENT WITH NEW TECHNOLOGIES</a:t>
            </a:r>
            <a:endParaRPr sz="2000" b="1" i="0" u="none" strike="noStrike" cap="none" dirty="0">
              <a:solidFill>
                <a:schemeClr val="dk1"/>
              </a:solidFill>
              <a:latin typeface="Calibri"/>
              <a:ea typeface="Calibri"/>
              <a:cs typeface="Calibri"/>
              <a:sym typeface="Calibri"/>
            </a:endParaRPr>
          </a:p>
        </p:txBody>
      </p:sp>
      <p:sp>
        <p:nvSpPr>
          <p:cNvPr id="148" name="Google Shape;148;p31"/>
          <p:cNvSpPr txBox="1"/>
          <p:nvPr/>
        </p:nvSpPr>
        <p:spPr>
          <a:xfrm>
            <a:off x="188307" y="1096089"/>
            <a:ext cx="6870600" cy="738900"/>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dirty="0">
                <a:solidFill>
                  <a:schemeClr val="dk1"/>
                </a:solidFill>
              </a:rPr>
              <a:t>The need to implement new technologies involves opportunities such as 3D PRINTING WITH METALS. At CIM UPC we have equipped ourselves with the different technologies with which to make this possible.</a:t>
            </a:r>
            <a:endParaRPr sz="1400" b="0" i="0" u="none" strike="noStrike" cap="none" dirty="0">
              <a:solidFill>
                <a:schemeClr val="dk1"/>
              </a:solidFill>
              <a:latin typeface="Arial"/>
              <a:ea typeface="Arial"/>
              <a:cs typeface="Arial"/>
              <a:sym typeface="Arial"/>
            </a:endParaRPr>
          </a:p>
        </p:txBody>
      </p:sp>
      <p:pic>
        <p:nvPicPr>
          <p:cNvPr id="149" name="Google Shape;149;p31"/>
          <p:cNvPicPr preferRelativeResize="0"/>
          <p:nvPr/>
        </p:nvPicPr>
        <p:blipFill rotWithShape="1">
          <a:blip r:embed="rId4">
            <a:alphaModFix/>
          </a:blip>
          <a:srcRect/>
          <a:stretch/>
        </p:blipFill>
        <p:spPr>
          <a:xfrm>
            <a:off x="7570691" y="2511471"/>
            <a:ext cx="1517071" cy="2012503"/>
          </a:xfrm>
          <a:prstGeom prst="rect">
            <a:avLst/>
          </a:prstGeom>
          <a:noFill/>
          <a:ln>
            <a:noFill/>
          </a:ln>
        </p:spPr>
      </p:pic>
      <p:pic>
        <p:nvPicPr>
          <p:cNvPr id="150" name="Google Shape;150;p31"/>
          <p:cNvPicPr preferRelativeResize="0"/>
          <p:nvPr/>
        </p:nvPicPr>
        <p:blipFill rotWithShape="1">
          <a:blip r:embed="rId5">
            <a:alphaModFix/>
          </a:blip>
          <a:srcRect/>
          <a:stretch/>
        </p:blipFill>
        <p:spPr>
          <a:xfrm>
            <a:off x="2273547" y="2647109"/>
            <a:ext cx="1365103" cy="1841044"/>
          </a:xfrm>
          <a:prstGeom prst="rect">
            <a:avLst/>
          </a:prstGeom>
          <a:noFill/>
          <a:ln>
            <a:noFill/>
          </a:ln>
          <a:effectLst>
            <a:outerShdw blurRad="50800" dist="38100" dir="2700000" algn="tl" rotWithShape="0">
              <a:srgbClr val="000000">
                <a:alpha val="40000"/>
              </a:srgbClr>
            </a:outerShdw>
          </a:effectLst>
        </p:spPr>
      </p:pic>
      <p:pic>
        <p:nvPicPr>
          <p:cNvPr id="151" name="Google Shape;151;p31"/>
          <p:cNvPicPr preferRelativeResize="0"/>
          <p:nvPr/>
        </p:nvPicPr>
        <p:blipFill rotWithShape="1">
          <a:blip r:embed="rId6">
            <a:alphaModFix/>
          </a:blip>
          <a:srcRect/>
          <a:stretch/>
        </p:blipFill>
        <p:spPr>
          <a:xfrm>
            <a:off x="3831431" y="2624138"/>
            <a:ext cx="1448235" cy="1871996"/>
          </a:xfrm>
          <a:prstGeom prst="rect">
            <a:avLst/>
          </a:prstGeom>
          <a:noFill/>
          <a:ln>
            <a:noFill/>
          </a:ln>
        </p:spPr>
      </p:pic>
      <p:pic>
        <p:nvPicPr>
          <p:cNvPr id="152" name="Google Shape;152;p31"/>
          <p:cNvPicPr preferRelativeResize="0"/>
          <p:nvPr/>
        </p:nvPicPr>
        <p:blipFill rotWithShape="1">
          <a:blip r:embed="rId7">
            <a:alphaModFix/>
          </a:blip>
          <a:srcRect/>
          <a:stretch/>
        </p:blipFill>
        <p:spPr>
          <a:xfrm>
            <a:off x="5505349" y="2624138"/>
            <a:ext cx="2045378" cy="1871995"/>
          </a:xfrm>
          <a:prstGeom prst="rect">
            <a:avLst/>
          </a:prstGeom>
          <a:noFill/>
          <a:ln>
            <a:noFill/>
          </a:ln>
        </p:spPr>
      </p:pic>
      <p:sp>
        <p:nvSpPr>
          <p:cNvPr id="153" name="Google Shape;153;p31"/>
          <p:cNvSpPr txBox="1"/>
          <p:nvPr/>
        </p:nvSpPr>
        <p:spPr>
          <a:xfrm>
            <a:off x="305479" y="1946059"/>
            <a:ext cx="8693100" cy="400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ca" sz="2000" b="1" i="0" u="none" strike="noStrike" cap="none">
                <a:solidFill>
                  <a:schemeClr val="dk1"/>
                </a:solidFill>
                <a:latin typeface="Calibri"/>
                <a:ea typeface="Calibri"/>
                <a:cs typeface="Calibri"/>
                <a:sym typeface="Calibri"/>
              </a:rPr>
              <a:t>        MEX-HP         LW-DED BLUE   LW-DED Robot        WAAM-DED           Metal PBF</a:t>
            </a:r>
            <a:endParaRPr sz="2000" b="1" i="0" u="none" strike="noStrike" cap="none">
              <a:solidFill>
                <a:schemeClr val="dk1"/>
              </a:solidFill>
              <a:latin typeface="Calibri"/>
              <a:ea typeface="Calibri"/>
              <a:cs typeface="Calibri"/>
              <a:sym typeface="Calibri"/>
            </a:endParaRPr>
          </a:p>
        </p:txBody>
      </p:sp>
      <p:pic>
        <p:nvPicPr>
          <p:cNvPr id="154" name="Google Shape;154;p31"/>
          <p:cNvPicPr preferRelativeResize="0"/>
          <p:nvPr/>
        </p:nvPicPr>
        <p:blipFill rotWithShape="1">
          <a:blip r:embed="rId8">
            <a:alphaModFix/>
          </a:blip>
          <a:srcRect/>
          <a:stretch/>
        </p:blipFill>
        <p:spPr>
          <a:xfrm>
            <a:off x="530792" y="2577054"/>
            <a:ext cx="1517072" cy="19348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494"/>
        <p:cNvGrpSpPr/>
        <p:nvPr/>
      </p:nvGrpSpPr>
      <p:grpSpPr>
        <a:xfrm>
          <a:off x="0" y="0"/>
          <a:ext cx="0" cy="0"/>
          <a:chOff x="0" y="0"/>
          <a:chExt cx="0" cy="0"/>
        </a:xfrm>
      </p:grpSpPr>
      <p:pic>
        <p:nvPicPr>
          <p:cNvPr id="495" name="Google Shape;495;g33a12fa9120_0_81"/>
          <p:cNvPicPr preferRelativeResize="0"/>
          <p:nvPr/>
        </p:nvPicPr>
        <p:blipFill rotWithShape="1">
          <a:blip r:embed="rId3">
            <a:alphaModFix amt="60000"/>
          </a:blip>
          <a:srcRect t="27065"/>
          <a:stretch/>
        </p:blipFill>
        <p:spPr>
          <a:xfrm>
            <a:off x="0" y="0"/>
            <a:ext cx="9144003" cy="4731531"/>
          </a:xfrm>
          <a:prstGeom prst="rect">
            <a:avLst/>
          </a:prstGeom>
          <a:noFill/>
          <a:ln>
            <a:noFill/>
          </a:ln>
        </p:spPr>
      </p:pic>
      <p:sp>
        <p:nvSpPr>
          <p:cNvPr id="496" name="Google Shape;496;g33a12fa9120_0_81"/>
          <p:cNvSpPr/>
          <p:nvPr/>
        </p:nvSpPr>
        <p:spPr>
          <a:xfrm>
            <a:off x="2578200" y="1542225"/>
            <a:ext cx="3987600" cy="79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4000" b="1" dirty="0" err="1">
                <a:solidFill>
                  <a:schemeClr val="dk1"/>
                </a:solidFill>
                <a:latin typeface="Poppins"/>
                <a:ea typeface="Poppins"/>
                <a:cs typeface="Poppins"/>
                <a:sym typeface="Poppins"/>
              </a:rPr>
              <a:t>Projects</a:t>
            </a:r>
            <a:r>
              <a:rPr lang="es-ES" sz="4000" b="1" dirty="0">
                <a:solidFill>
                  <a:schemeClr val="dk1"/>
                </a:solidFill>
                <a:latin typeface="Poppins"/>
                <a:ea typeface="Poppins"/>
                <a:cs typeface="Poppins"/>
                <a:sym typeface="Poppins"/>
              </a:rPr>
              <a:t> </a:t>
            </a:r>
            <a:r>
              <a:rPr lang="es-ES" sz="4000" b="1" dirty="0" err="1">
                <a:solidFill>
                  <a:schemeClr val="dk1"/>
                </a:solidFill>
                <a:latin typeface="Poppins"/>
                <a:ea typeface="Poppins"/>
                <a:cs typeface="Poppins"/>
                <a:sym typeface="Poppins"/>
              </a:rPr>
              <a:t>Proposal</a:t>
            </a:r>
            <a:endParaRPr sz="4000" b="1" dirty="0">
              <a:solidFill>
                <a:schemeClr val="dk1"/>
              </a:solidFill>
              <a:latin typeface="Poppins"/>
              <a:ea typeface="Poppins"/>
              <a:cs typeface="Poppins"/>
              <a:sym typeface="Poppins"/>
            </a:endParaRPr>
          </a:p>
        </p:txBody>
      </p:sp>
      <p:cxnSp>
        <p:nvCxnSpPr>
          <p:cNvPr id="497" name="Google Shape;497;g33a12fa9120_0_81"/>
          <p:cNvCxnSpPr/>
          <p:nvPr/>
        </p:nvCxnSpPr>
        <p:spPr>
          <a:xfrm>
            <a:off x="2718150" y="688225"/>
            <a:ext cx="3707700" cy="0"/>
          </a:xfrm>
          <a:prstGeom prst="straightConnector1">
            <a:avLst/>
          </a:prstGeom>
          <a:noFill/>
          <a:ln w="19050" cap="flat" cmpd="sng">
            <a:solidFill>
              <a:schemeClr val="dk1"/>
            </a:solidFill>
            <a:prstDash val="solid"/>
            <a:round/>
            <a:headEnd type="none" w="med" len="med"/>
            <a:tailEnd type="none" w="med" len="med"/>
          </a:ln>
        </p:spPr>
      </p:cxnSp>
      <p:sp>
        <p:nvSpPr>
          <p:cNvPr id="498" name="Google Shape;498;g33a12fa9120_0_81"/>
          <p:cNvSpPr/>
          <p:nvPr/>
        </p:nvSpPr>
        <p:spPr>
          <a:xfrm>
            <a:off x="-43050" y="3335700"/>
            <a:ext cx="9493500" cy="1829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0E3057"/>
              </a:highlight>
              <a:latin typeface="Average"/>
              <a:ea typeface="Average"/>
              <a:cs typeface="Average"/>
              <a:sym typeface="Average"/>
            </a:endParaRPr>
          </a:p>
        </p:txBody>
      </p:sp>
      <p:pic>
        <p:nvPicPr>
          <p:cNvPr id="500" name="Google Shape;500;g33a12fa9120_0_81"/>
          <p:cNvPicPr preferRelativeResize="0"/>
          <p:nvPr/>
        </p:nvPicPr>
        <p:blipFill>
          <a:blip r:embed="rId4">
            <a:alphaModFix/>
          </a:blip>
          <a:stretch>
            <a:fillRect/>
          </a:stretch>
        </p:blipFill>
        <p:spPr>
          <a:xfrm>
            <a:off x="406576" y="286266"/>
            <a:ext cx="689300" cy="437852"/>
          </a:xfrm>
          <a:prstGeom prst="rect">
            <a:avLst/>
          </a:prstGeom>
          <a:noFill/>
          <a:ln>
            <a:noFill/>
          </a:ln>
        </p:spPr>
      </p:pic>
    </p:spTree>
    <p:extLst>
      <p:ext uri="{BB962C8B-B14F-4D97-AF65-F5344CB8AC3E}">
        <p14:creationId xmlns:p14="http://schemas.microsoft.com/office/powerpoint/2010/main" val="877618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g33a7208bd31_0_0"/>
          <p:cNvPicPr preferRelativeResize="0"/>
          <p:nvPr/>
        </p:nvPicPr>
        <p:blipFill rotWithShape="1">
          <a:blip r:embed="rId3">
            <a:alphaModFix/>
          </a:blip>
          <a:srcRect l="20055" r="4631" b="26362"/>
          <a:stretch/>
        </p:blipFill>
        <p:spPr>
          <a:xfrm>
            <a:off x="0" y="-307729"/>
            <a:ext cx="9144003" cy="5780054"/>
          </a:xfrm>
          <a:prstGeom prst="rect">
            <a:avLst/>
          </a:prstGeom>
          <a:noFill/>
          <a:ln>
            <a:noFill/>
          </a:ln>
        </p:spPr>
      </p:pic>
      <p:sp>
        <p:nvSpPr>
          <p:cNvPr id="81" name="Google Shape;81;g33a7208bd31_0_0"/>
          <p:cNvSpPr txBox="1"/>
          <p:nvPr/>
        </p:nvSpPr>
        <p:spPr>
          <a:xfrm>
            <a:off x="0" y="1934150"/>
            <a:ext cx="9144000" cy="1296300"/>
          </a:xfrm>
          <a:prstGeom prst="rect">
            <a:avLst/>
          </a:prstGeom>
          <a:solidFill>
            <a:srgbClr val="0E3057">
              <a:alpha val="49370"/>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s-ES" sz="1900" i="1" u="none" strike="noStrike" cap="none">
                <a:solidFill>
                  <a:schemeClr val="dk1"/>
                </a:solidFill>
                <a:latin typeface="Poppins"/>
                <a:ea typeface="Poppins"/>
                <a:cs typeface="Poppins"/>
                <a:sym typeface="Poppins"/>
              </a:rPr>
              <a:t>AT CIM UPC, </a:t>
            </a:r>
            <a:r>
              <a:rPr lang="es-ES" sz="1900" b="1" i="1" u="none" strike="noStrike" cap="none">
                <a:solidFill>
                  <a:schemeClr val="dk1"/>
                </a:solidFill>
                <a:latin typeface="Poppins"/>
                <a:ea typeface="Poppins"/>
                <a:cs typeface="Poppins"/>
                <a:sym typeface="Poppins"/>
              </a:rPr>
              <a:t>WE WANT TO CHANGE HOW THE WORLD IS BUILT</a:t>
            </a:r>
            <a:r>
              <a:rPr lang="es-ES" sz="1900" i="1" u="none" strike="noStrike" cap="none">
                <a:solidFill>
                  <a:schemeClr val="dk1"/>
                </a:solidFill>
                <a:latin typeface="Poppins"/>
                <a:ea typeface="Poppins"/>
                <a:cs typeface="Poppins"/>
                <a:sym typeface="Poppins"/>
              </a:rPr>
              <a:t>.</a:t>
            </a:r>
            <a:endParaRPr sz="1900" i="1" u="none" strike="noStrike" cap="none">
              <a:solidFill>
                <a:schemeClr val="dk1"/>
              </a:solidFill>
              <a:latin typeface="Poppins"/>
              <a:ea typeface="Poppins"/>
              <a:cs typeface="Poppins"/>
              <a:sym typeface="Poppins"/>
            </a:endParaRPr>
          </a:p>
          <a:p>
            <a:pPr marL="72000" marR="107999" lvl="0" indent="0" algn="ctr" rtl="0">
              <a:lnSpc>
                <a:spcPct val="100000"/>
              </a:lnSpc>
              <a:spcBef>
                <a:spcPts val="0"/>
              </a:spcBef>
              <a:spcAft>
                <a:spcPts val="0"/>
              </a:spcAft>
              <a:buClr>
                <a:srgbClr val="000000"/>
              </a:buClr>
              <a:buSzPts val="1900"/>
              <a:buFont typeface="Arial"/>
              <a:buNone/>
            </a:pPr>
            <a:r>
              <a:rPr lang="es-ES" sz="1900" i="1" u="none" strike="noStrike" cap="none">
                <a:solidFill>
                  <a:schemeClr val="dk1"/>
                </a:solidFill>
                <a:latin typeface="Poppins"/>
                <a:ea typeface="Poppins"/>
                <a:cs typeface="Poppins"/>
                <a:sym typeface="Poppins"/>
              </a:rPr>
              <a:t> WE COMBINE </a:t>
            </a:r>
            <a:r>
              <a:rPr lang="es-ES" sz="1900" b="1" i="1" u="none" strike="noStrike" cap="none">
                <a:solidFill>
                  <a:schemeClr val="dk1"/>
                </a:solidFill>
                <a:latin typeface="Poppins"/>
                <a:ea typeface="Poppins"/>
                <a:cs typeface="Poppins"/>
                <a:sym typeface="Poppins"/>
              </a:rPr>
              <a:t>SCIENCE, TECHNOLOGY, AND INNOVATION</a:t>
            </a:r>
            <a:r>
              <a:rPr lang="es-ES" sz="1900" i="1" u="none" strike="noStrike" cap="none">
                <a:solidFill>
                  <a:schemeClr val="dk1"/>
                </a:solidFill>
                <a:latin typeface="Poppins"/>
                <a:ea typeface="Poppins"/>
                <a:cs typeface="Poppins"/>
                <a:sym typeface="Poppins"/>
              </a:rPr>
              <a:t> TO DEVELOP ADVANCED </a:t>
            </a:r>
            <a:r>
              <a:rPr lang="es-ES" sz="1900" i="1">
                <a:solidFill>
                  <a:schemeClr val="dk1"/>
                </a:solidFill>
                <a:latin typeface="Poppins"/>
                <a:ea typeface="Poppins"/>
                <a:cs typeface="Poppins"/>
                <a:sym typeface="Poppins"/>
              </a:rPr>
              <a:t>MANUFACTURING SOLUTIONS THAT INSPIRE PIONEERING SOLUTIONS IN INDUSTRY AND CONSTRUCTION.</a:t>
            </a:r>
            <a:r>
              <a:rPr lang="es-ES" sz="1900" i="1" u="none" strike="noStrike" cap="none">
                <a:solidFill>
                  <a:schemeClr val="dk1"/>
                </a:solidFill>
                <a:latin typeface="Poppins"/>
                <a:ea typeface="Poppins"/>
                <a:cs typeface="Poppins"/>
                <a:sym typeface="Poppins"/>
              </a:rPr>
              <a:t> </a:t>
            </a:r>
            <a:endParaRPr sz="1900" i="1" u="none" strike="noStrike" cap="none">
              <a:solidFill>
                <a:schemeClr val="dk1"/>
              </a:solidFill>
              <a:latin typeface="Poppins"/>
              <a:ea typeface="Poppins"/>
              <a:cs typeface="Poppins"/>
              <a:sym typeface="Poppins"/>
            </a:endParaRPr>
          </a:p>
        </p:txBody>
      </p:sp>
      <p:pic>
        <p:nvPicPr>
          <p:cNvPr id="82" name="Google Shape;82;g33a7208bd31_0_0"/>
          <p:cNvPicPr preferRelativeResize="0"/>
          <p:nvPr/>
        </p:nvPicPr>
        <p:blipFill>
          <a:blip r:embed="rId4">
            <a:alphaModFix/>
          </a:blip>
          <a:stretch>
            <a:fillRect/>
          </a:stretch>
        </p:blipFill>
        <p:spPr>
          <a:xfrm>
            <a:off x="3983025" y="626000"/>
            <a:ext cx="1177948" cy="748299"/>
          </a:xfrm>
          <a:prstGeom prst="rect">
            <a:avLst/>
          </a:prstGeom>
          <a:noFill/>
          <a:ln>
            <a:noFill/>
          </a:ln>
          <a:effectLst>
            <a:outerShdw blurRad="57150" dist="19050" dir="5400000" algn="bl" rotWithShape="0">
              <a:srgbClr val="000000">
                <a:alpha val="50000"/>
              </a:srgbClr>
            </a:outerShdw>
          </a:effectLst>
        </p:spPr>
      </p:pic>
      <p:sp>
        <p:nvSpPr>
          <p:cNvPr id="83" name="Google Shape;83;g33a7208bd31_0_0"/>
          <p:cNvSpPr txBox="1"/>
          <p:nvPr/>
        </p:nvSpPr>
        <p:spPr>
          <a:xfrm>
            <a:off x="1108525" y="561650"/>
            <a:ext cx="2438700" cy="5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highlight>
                <a:srgbClr val="FFFF00"/>
              </a:highlight>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494"/>
        <p:cNvGrpSpPr/>
        <p:nvPr/>
      </p:nvGrpSpPr>
      <p:grpSpPr>
        <a:xfrm>
          <a:off x="0" y="0"/>
          <a:ext cx="0" cy="0"/>
          <a:chOff x="0" y="0"/>
          <a:chExt cx="0" cy="0"/>
        </a:xfrm>
      </p:grpSpPr>
      <p:cxnSp>
        <p:nvCxnSpPr>
          <p:cNvPr id="497" name="Google Shape;497;g33a12fa9120_0_81"/>
          <p:cNvCxnSpPr/>
          <p:nvPr/>
        </p:nvCxnSpPr>
        <p:spPr>
          <a:xfrm>
            <a:off x="2718150" y="688225"/>
            <a:ext cx="3707700" cy="0"/>
          </a:xfrm>
          <a:prstGeom prst="straightConnector1">
            <a:avLst/>
          </a:prstGeom>
          <a:noFill/>
          <a:ln w="19050" cap="flat" cmpd="sng">
            <a:solidFill>
              <a:schemeClr val="dk1"/>
            </a:solidFill>
            <a:prstDash val="solid"/>
            <a:round/>
            <a:headEnd type="none" w="med" len="med"/>
            <a:tailEnd type="none" w="med" len="med"/>
          </a:ln>
        </p:spPr>
      </p:cxnSp>
      <p:pic>
        <p:nvPicPr>
          <p:cNvPr id="500" name="Google Shape;500;g33a12fa9120_0_81"/>
          <p:cNvPicPr preferRelativeResize="0"/>
          <p:nvPr/>
        </p:nvPicPr>
        <p:blipFill>
          <a:blip r:embed="rId3">
            <a:alphaModFix/>
          </a:blip>
          <a:stretch>
            <a:fillRect/>
          </a:stretch>
        </p:blipFill>
        <p:spPr>
          <a:xfrm>
            <a:off x="406576" y="286266"/>
            <a:ext cx="689300" cy="437852"/>
          </a:xfrm>
          <a:prstGeom prst="rect">
            <a:avLst/>
          </a:prstGeom>
          <a:noFill/>
          <a:ln>
            <a:noFill/>
          </a:ln>
        </p:spPr>
      </p:pic>
      <p:graphicFrame>
        <p:nvGraphicFramePr>
          <p:cNvPr id="3" name="Tabla 2">
            <a:extLst>
              <a:ext uri="{FF2B5EF4-FFF2-40B4-BE49-F238E27FC236}">
                <a16:creationId xmlns:a16="http://schemas.microsoft.com/office/drawing/2014/main" id="{7ECF982E-A61F-06E4-F160-02F619F980F0}"/>
              </a:ext>
            </a:extLst>
          </p:cNvPr>
          <p:cNvGraphicFramePr>
            <a:graphicFrameLocks noGrp="1"/>
          </p:cNvGraphicFramePr>
          <p:nvPr>
            <p:extLst>
              <p:ext uri="{D42A27DB-BD31-4B8C-83A1-F6EECF244321}">
                <p14:modId xmlns:p14="http://schemas.microsoft.com/office/powerpoint/2010/main" val="1747567635"/>
              </p:ext>
            </p:extLst>
          </p:nvPr>
        </p:nvGraphicFramePr>
        <p:xfrm>
          <a:off x="342901" y="1092827"/>
          <a:ext cx="8587740" cy="3764407"/>
        </p:xfrm>
        <a:graphic>
          <a:graphicData uri="http://schemas.openxmlformats.org/drawingml/2006/table">
            <a:tbl>
              <a:tblPr firstRow="1" firstCol="1" bandRow="1">
                <a:tableStyleId>{5C22544A-7EE6-4342-B048-85BDC9FD1C3A}</a:tableStyleId>
              </a:tblPr>
              <a:tblGrid>
                <a:gridCol w="8587740">
                  <a:extLst>
                    <a:ext uri="{9D8B030D-6E8A-4147-A177-3AD203B41FA5}">
                      <a16:colId xmlns:a16="http://schemas.microsoft.com/office/drawing/2014/main" val="3804463017"/>
                    </a:ext>
                  </a:extLst>
                </a:gridCol>
              </a:tblGrid>
              <a:tr h="610870">
                <a:tc>
                  <a:txBody>
                    <a:bodyPr/>
                    <a:lstStyle/>
                    <a:p>
                      <a:pPr marR="0" algn="l" rtl="0">
                        <a:lnSpc>
                          <a:spcPct val="115000"/>
                        </a:lnSpc>
                        <a:spcBef>
                          <a:spcPts val="0"/>
                        </a:spcBef>
                        <a:spcAft>
                          <a:spcPts val="1000"/>
                        </a:spcAft>
                        <a:buClr>
                          <a:srgbClr val="000000"/>
                        </a:buClr>
                        <a:buFont typeface="Arial"/>
                      </a:pPr>
                      <a:r>
                        <a:rPr lang="en-US" sz="1400" b="1" i="0" u="none" strike="noStrike" cap="none" dirty="0">
                          <a:solidFill>
                            <a:schemeClr val="tx1"/>
                          </a:solidFill>
                          <a:effectLst/>
                          <a:latin typeface="+mn-lt"/>
                          <a:ea typeface="+mn-ea"/>
                          <a:cs typeface="+mn-cs"/>
                          <a:sym typeface="Arial"/>
                        </a:rPr>
                        <a:t>Rheological study of inks for extrusion 3D printing (</a:t>
                      </a:r>
                      <a:r>
                        <a:rPr lang="en-US" sz="1400" b="1" i="0" u="none" strike="noStrike" cap="none" dirty="0" err="1">
                          <a:solidFill>
                            <a:schemeClr val="tx1"/>
                          </a:solidFill>
                          <a:effectLst/>
                          <a:latin typeface="+mn-lt"/>
                          <a:ea typeface="+mn-ea"/>
                          <a:cs typeface="+mn-cs"/>
                          <a:sym typeface="Arial"/>
                        </a:rPr>
                        <a:t>PowerDIW</a:t>
                      </a:r>
                      <a:r>
                        <a:rPr lang="en-US" sz="1400" b="1" i="0" u="none" strike="noStrike" cap="none" dirty="0">
                          <a:solidFill>
                            <a:schemeClr val="tx1"/>
                          </a:solidFill>
                          <a:effectLst/>
                          <a:latin typeface="+mn-lt"/>
                          <a:ea typeface="+mn-ea"/>
                          <a:cs typeface="+mn-cs"/>
                          <a:sym typeface="Arial"/>
                        </a:rPr>
                        <a:t>)</a:t>
                      </a:r>
                    </a:p>
                    <a:p>
                      <a:pPr>
                        <a:lnSpc>
                          <a:spcPct val="115000"/>
                        </a:lnSpc>
                        <a:spcAft>
                          <a:spcPts val="1000"/>
                        </a:spcAft>
                      </a:pPr>
                      <a:r>
                        <a:rPr lang="en-US" sz="1400" b="1" i="0" u="none" strike="noStrike" cap="none" dirty="0">
                          <a:solidFill>
                            <a:schemeClr val="tx1"/>
                          </a:solidFill>
                          <a:effectLst/>
                          <a:latin typeface="+mn-lt"/>
                          <a:ea typeface="+mn-ea"/>
                          <a:cs typeface="+mn-cs"/>
                          <a:sym typeface="Arial"/>
                        </a:rPr>
                        <a:t>Characterization of recycled materials and their printability in the manufacture of 3D </a:t>
                      </a:r>
                      <a:r>
                        <a:rPr lang="en-US" sz="1400" b="1" i="0" u="none" strike="noStrike" cap="none" dirty="0" err="1">
                          <a:solidFill>
                            <a:schemeClr val="tx1"/>
                          </a:solidFill>
                          <a:effectLst/>
                          <a:latin typeface="+mn-lt"/>
                          <a:ea typeface="+mn-ea"/>
                          <a:cs typeface="+mn-cs"/>
                          <a:sym typeface="Arial"/>
                        </a:rPr>
                        <a:t>metaporous</a:t>
                      </a:r>
                      <a:r>
                        <a:rPr lang="en-US" sz="1400" b="1" i="0" u="none" strike="noStrike" cap="none" dirty="0">
                          <a:solidFill>
                            <a:schemeClr val="tx1"/>
                          </a:solidFill>
                          <a:effectLst/>
                          <a:latin typeface="+mn-lt"/>
                          <a:ea typeface="+mn-ea"/>
                          <a:cs typeface="+mn-cs"/>
                          <a:sym typeface="Arial"/>
                        </a:rPr>
                        <a:t> surfaces</a:t>
                      </a:r>
                    </a:p>
                    <a:p>
                      <a:pPr>
                        <a:lnSpc>
                          <a:spcPct val="115000"/>
                        </a:lnSpc>
                        <a:spcAft>
                          <a:spcPts val="1000"/>
                        </a:spcAft>
                      </a:pPr>
                      <a:r>
                        <a:rPr lang="en-US" sz="1400" b="1" i="0" u="none" strike="noStrike" cap="none" dirty="0">
                          <a:solidFill>
                            <a:schemeClr val="tx1"/>
                          </a:solidFill>
                          <a:effectLst/>
                          <a:latin typeface="+mn-lt"/>
                          <a:ea typeface="+mn-ea"/>
                          <a:cs typeface="+mn-cs"/>
                          <a:sym typeface="Arial"/>
                        </a:rPr>
                        <a:t>Preliminary study of the sintering process of 3D printed NdFeB anisotropic magnets</a:t>
                      </a:r>
                    </a:p>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lang="en-US" sz="1400" b="1" i="0" u="none" strike="noStrike" cap="none" dirty="0">
                          <a:solidFill>
                            <a:schemeClr val="tx1"/>
                          </a:solidFill>
                          <a:effectLst/>
                          <a:latin typeface="+mn-lt"/>
                          <a:ea typeface="+mn-ea"/>
                          <a:cs typeface="+mn-cs"/>
                          <a:sym typeface="Arial"/>
                        </a:rPr>
                        <a:t>Optimization of </a:t>
                      </a:r>
                      <a:r>
                        <a:rPr lang="en-US" sz="1400" b="1" i="0" u="none" strike="noStrike" cap="none" dirty="0" err="1">
                          <a:solidFill>
                            <a:schemeClr val="tx1"/>
                          </a:solidFill>
                          <a:effectLst/>
                          <a:latin typeface="+mn-lt"/>
                          <a:ea typeface="+mn-ea"/>
                          <a:cs typeface="+mn-cs"/>
                          <a:sym typeface="Arial"/>
                        </a:rPr>
                        <a:t>debinding</a:t>
                      </a:r>
                      <a:r>
                        <a:rPr lang="en-US" sz="1400" b="1" i="0" u="none" strike="noStrike" cap="none" dirty="0">
                          <a:solidFill>
                            <a:schemeClr val="tx1"/>
                          </a:solidFill>
                          <a:effectLst/>
                          <a:latin typeface="+mn-lt"/>
                          <a:ea typeface="+mn-ea"/>
                          <a:cs typeface="+mn-cs"/>
                          <a:sym typeface="Arial"/>
                        </a:rPr>
                        <a:t>/sintering and post-processing in MEX-HP metallic additive manufactured (AM) parts</a:t>
                      </a:r>
                    </a:p>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lang="en-US" sz="1400" b="1" i="0" u="none" strike="noStrike" cap="none" dirty="0">
                          <a:solidFill>
                            <a:schemeClr val="tx1"/>
                          </a:solidFill>
                          <a:effectLst/>
                          <a:latin typeface="+mn-lt"/>
                          <a:ea typeface="+mn-ea"/>
                          <a:cs typeface="+mn-cs"/>
                          <a:sym typeface="Arial"/>
                        </a:rPr>
                        <a:t>Real-time monitoring and </a:t>
                      </a:r>
                      <a:r>
                        <a:rPr lang="en-US" sz="1400" b="1" i="0" u="none" strike="noStrike" cap="none" dirty="0" err="1">
                          <a:solidFill>
                            <a:schemeClr val="tx1"/>
                          </a:solidFill>
                          <a:effectLst/>
                          <a:latin typeface="+mn-lt"/>
                          <a:ea typeface="+mn-ea"/>
                          <a:cs typeface="+mn-cs"/>
                          <a:sym typeface="Arial"/>
                        </a:rPr>
                        <a:t>Artifical</a:t>
                      </a:r>
                      <a:r>
                        <a:rPr lang="en-US" sz="1400" b="1" i="0" u="none" strike="noStrike" cap="none" dirty="0">
                          <a:solidFill>
                            <a:schemeClr val="tx1"/>
                          </a:solidFill>
                          <a:effectLst/>
                          <a:latin typeface="+mn-lt"/>
                          <a:ea typeface="+mn-ea"/>
                          <a:cs typeface="+mn-cs"/>
                          <a:sym typeface="Arial"/>
                        </a:rPr>
                        <a:t> Intelligent (AI)-based control in Directed Energy Deposition (DED)-Laser </a:t>
                      </a:r>
                      <a:r>
                        <a:rPr lang="en-US" sz="1400" b="1" i="0" u="none" strike="noStrike" cap="none" dirty="0" err="1">
                          <a:solidFill>
                            <a:schemeClr val="tx1"/>
                          </a:solidFill>
                          <a:effectLst/>
                          <a:latin typeface="+mn-lt"/>
                          <a:ea typeface="+mn-ea"/>
                          <a:cs typeface="+mn-cs"/>
                          <a:sym typeface="Arial"/>
                        </a:rPr>
                        <a:t>Addittive</a:t>
                      </a:r>
                      <a:r>
                        <a:rPr lang="en-US" sz="1400" b="1" i="0" u="none" strike="noStrike" cap="none" dirty="0">
                          <a:solidFill>
                            <a:schemeClr val="tx1"/>
                          </a:solidFill>
                          <a:effectLst/>
                          <a:latin typeface="+mn-lt"/>
                          <a:ea typeface="+mn-ea"/>
                          <a:cs typeface="+mn-cs"/>
                          <a:sym typeface="Arial"/>
                        </a:rPr>
                        <a:t> Manufacturing (AM)</a:t>
                      </a:r>
                      <a:endParaRPr lang="es-ES" sz="1400" b="1" i="0" u="none" strike="noStrike" cap="none" dirty="0">
                        <a:solidFill>
                          <a:schemeClr val="tx1"/>
                        </a:solidFill>
                        <a:effectLst/>
                        <a:latin typeface="+mn-lt"/>
                        <a:ea typeface="+mn-ea"/>
                        <a:cs typeface="+mn-cs"/>
                        <a:sym typeface="Arial"/>
                      </a:endParaRPr>
                    </a:p>
                    <a:p>
                      <a:pPr>
                        <a:lnSpc>
                          <a:spcPct val="115000"/>
                        </a:lnSpc>
                        <a:spcAft>
                          <a:spcPts val="1000"/>
                        </a:spcAft>
                      </a:pPr>
                      <a:r>
                        <a:rPr lang="en-US" sz="1400" b="1" i="0" u="none" strike="noStrike" cap="none" dirty="0">
                          <a:solidFill>
                            <a:schemeClr val="tx1"/>
                          </a:solidFill>
                          <a:effectLst/>
                          <a:latin typeface="+mn-lt"/>
                          <a:ea typeface="+mn-ea"/>
                          <a:cs typeface="+mn-cs"/>
                          <a:sym typeface="Arial"/>
                        </a:rPr>
                        <a:t>Identification and Data Acquisition for the Automatic Regulation of Parameters in Wire Arc Additive Manufacturing (WAAM)</a:t>
                      </a:r>
                    </a:p>
                    <a:p>
                      <a:pPr>
                        <a:lnSpc>
                          <a:spcPct val="115000"/>
                        </a:lnSpc>
                        <a:spcAft>
                          <a:spcPts val="1000"/>
                        </a:spcAft>
                      </a:pPr>
                      <a:r>
                        <a:rPr lang="en-US" sz="1400" b="1" i="0" u="none" strike="noStrike" cap="none" dirty="0">
                          <a:solidFill>
                            <a:schemeClr val="tx1"/>
                          </a:solidFill>
                          <a:effectLst/>
                          <a:latin typeface="+mn-lt"/>
                          <a:ea typeface="+mn-ea"/>
                          <a:cs typeface="+mn-cs"/>
                          <a:sym typeface="Arial"/>
                        </a:rPr>
                        <a:t>Processing windows of different advanced alloys by PBF, WAAM and DED</a:t>
                      </a:r>
                    </a:p>
                    <a:p>
                      <a:pPr>
                        <a:lnSpc>
                          <a:spcPct val="115000"/>
                        </a:lnSpc>
                        <a:spcAft>
                          <a:spcPts val="1000"/>
                        </a:spcAft>
                      </a:pPr>
                      <a:r>
                        <a:rPr lang="es-ES" sz="1100" dirty="0" err="1">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Contact</a:t>
                      </a:r>
                      <a:r>
                        <a:rPr lang="es-ES" sz="11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 </a:t>
                      </a:r>
                      <a:r>
                        <a:rPr lang="es-ES" sz="1100" dirty="0" err="1">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to</a:t>
                      </a:r>
                      <a:r>
                        <a:rPr lang="es-ES" sz="11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 Jose Maria Cabrera (jmcabrera@cimupc.org)</a:t>
                      </a:r>
                    </a:p>
                  </a:txBody>
                  <a:tcPr marL="68580" marR="68580" marT="0" marB="0"/>
                </a:tc>
                <a:extLst>
                  <a:ext uri="{0D108BD9-81ED-4DB2-BD59-A6C34878D82A}">
                    <a16:rowId xmlns:a16="http://schemas.microsoft.com/office/drawing/2014/main" val="3297927617"/>
                  </a:ext>
                </a:extLst>
              </a:tr>
            </a:tbl>
          </a:graphicData>
        </a:graphic>
      </p:graphicFrame>
    </p:spTree>
    <p:extLst>
      <p:ext uri="{BB962C8B-B14F-4D97-AF65-F5344CB8AC3E}">
        <p14:creationId xmlns:p14="http://schemas.microsoft.com/office/powerpoint/2010/main" val="2564262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494"/>
        <p:cNvGrpSpPr/>
        <p:nvPr/>
      </p:nvGrpSpPr>
      <p:grpSpPr>
        <a:xfrm>
          <a:off x="0" y="0"/>
          <a:ext cx="0" cy="0"/>
          <a:chOff x="0" y="0"/>
          <a:chExt cx="0" cy="0"/>
        </a:xfrm>
      </p:grpSpPr>
      <p:cxnSp>
        <p:nvCxnSpPr>
          <p:cNvPr id="497" name="Google Shape;497;g33a12fa9120_0_81"/>
          <p:cNvCxnSpPr/>
          <p:nvPr/>
        </p:nvCxnSpPr>
        <p:spPr>
          <a:xfrm>
            <a:off x="2718150" y="688225"/>
            <a:ext cx="3707700" cy="0"/>
          </a:xfrm>
          <a:prstGeom prst="straightConnector1">
            <a:avLst/>
          </a:prstGeom>
          <a:noFill/>
          <a:ln w="19050" cap="flat" cmpd="sng">
            <a:solidFill>
              <a:schemeClr val="dk1"/>
            </a:solidFill>
            <a:prstDash val="solid"/>
            <a:round/>
            <a:headEnd type="none" w="med" len="med"/>
            <a:tailEnd type="none" w="med" len="med"/>
          </a:ln>
        </p:spPr>
      </p:cxnSp>
      <p:pic>
        <p:nvPicPr>
          <p:cNvPr id="500" name="Google Shape;500;g33a12fa9120_0_81"/>
          <p:cNvPicPr preferRelativeResize="0"/>
          <p:nvPr/>
        </p:nvPicPr>
        <p:blipFill>
          <a:blip r:embed="rId3">
            <a:alphaModFix/>
          </a:blip>
          <a:stretch>
            <a:fillRect/>
          </a:stretch>
        </p:blipFill>
        <p:spPr>
          <a:xfrm>
            <a:off x="406576" y="286266"/>
            <a:ext cx="689300" cy="437852"/>
          </a:xfrm>
          <a:prstGeom prst="rect">
            <a:avLst/>
          </a:prstGeom>
          <a:noFill/>
          <a:ln>
            <a:noFill/>
          </a:ln>
        </p:spPr>
      </p:pic>
      <p:sp>
        <p:nvSpPr>
          <p:cNvPr id="2" name="CuadroTexto 1">
            <a:extLst>
              <a:ext uri="{FF2B5EF4-FFF2-40B4-BE49-F238E27FC236}">
                <a16:creationId xmlns:a16="http://schemas.microsoft.com/office/drawing/2014/main" id="{D65ADE87-7559-1DBC-0C63-3594A20A36EE}"/>
              </a:ext>
            </a:extLst>
          </p:cNvPr>
          <p:cNvSpPr txBox="1"/>
          <p:nvPr/>
        </p:nvSpPr>
        <p:spPr>
          <a:xfrm>
            <a:off x="541401" y="1830881"/>
            <a:ext cx="7353295" cy="1384995"/>
          </a:xfrm>
          <a:prstGeom prst="rect">
            <a:avLst/>
          </a:prstGeom>
          <a:noFill/>
        </p:spPr>
        <p:txBody>
          <a:bodyPr wrap="none" rtlCol="0">
            <a:spAutoFit/>
          </a:bodyPr>
          <a:lstStyle/>
          <a:p>
            <a:r>
              <a:rPr lang="es-ES" b="1" dirty="0" err="1">
                <a:solidFill>
                  <a:srgbClr val="FFFF00"/>
                </a:solidFill>
              </a:rPr>
              <a:t>Located</a:t>
            </a:r>
            <a:r>
              <a:rPr lang="es-ES" b="1" dirty="0">
                <a:solidFill>
                  <a:srgbClr val="FFFF00"/>
                </a:solidFill>
              </a:rPr>
              <a:t> in </a:t>
            </a:r>
            <a:r>
              <a:rPr lang="es-ES" b="1" dirty="0" err="1">
                <a:solidFill>
                  <a:srgbClr val="FFFF00"/>
                </a:solidFill>
              </a:rPr>
              <a:t>the</a:t>
            </a:r>
            <a:r>
              <a:rPr lang="es-ES" b="1" dirty="0">
                <a:solidFill>
                  <a:srgbClr val="FFFF00"/>
                </a:solidFill>
              </a:rPr>
              <a:t> Sud Campus of UPC (</a:t>
            </a:r>
            <a:r>
              <a:rPr lang="es-ES" b="1" dirty="0" err="1">
                <a:solidFill>
                  <a:srgbClr val="FFFF00"/>
                </a:solidFill>
              </a:rPr>
              <a:t>close</a:t>
            </a:r>
            <a:r>
              <a:rPr lang="es-ES" b="1" dirty="0">
                <a:solidFill>
                  <a:srgbClr val="FFFF00"/>
                </a:solidFill>
              </a:rPr>
              <a:t> </a:t>
            </a:r>
            <a:r>
              <a:rPr lang="es-ES" b="1" dirty="0" err="1">
                <a:solidFill>
                  <a:srgbClr val="FFFF00"/>
                </a:solidFill>
              </a:rPr>
              <a:t>to</a:t>
            </a:r>
            <a:r>
              <a:rPr lang="es-ES" b="1" dirty="0">
                <a:solidFill>
                  <a:srgbClr val="FFFF00"/>
                </a:solidFill>
              </a:rPr>
              <a:t> ETSEIB)</a:t>
            </a:r>
          </a:p>
          <a:p>
            <a:endParaRPr lang="es-ES" b="1" dirty="0">
              <a:solidFill>
                <a:srgbClr val="FFFF00"/>
              </a:solidFill>
            </a:endParaRPr>
          </a:p>
          <a:p>
            <a:r>
              <a:rPr lang="es-ES" b="1" dirty="0" err="1">
                <a:solidFill>
                  <a:srgbClr val="FFFF00"/>
                </a:solidFill>
              </a:rPr>
              <a:t>Partial</a:t>
            </a:r>
            <a:r>
              <a:rPr lang="es-ES" b="1" dirty="0">
                <a:solidFill>
                  <a:srgbClr val="FFFF00"/>
                </a:solidFill>
              </a:rPr>
              <a:t> </a:t>
            </a:r>
            <a:r>
              <a:rPr lang="es-ES" b="1" dirty="0" err="1">
                <a:solidFill>
                  <a:srgbClr val="FFFF00"/>
                </a:solidFill>
              </a:rPr>
              <a:t>work</a:t>
            </a:r>
            <a:r>
              <a:rPr lang="es-ES" b="1" dirty="0">
                <a:solidFill>
                  <a:srgbClr val="FFFF00"/>
                </a:solidFill>
              </a:rPr>
              <a:t> in </a:t>
            </a:r>
            <a:r>
              <a:rPr lang="es-ES" b="1" dirty="0" err="1">
                <a:solidFill>
                  <a:srgbClr val="FFFF00"/>
                </a:solidFill>
              </a:rPr>
              <a:t>collaboration</a:t>
            </a:r>
            <a:r>
              <a:rPr lang="es-ES" b="1" dirty="0">
                <a:solidFill>
                  <a:srgbClr val="FFFF00"/>
                </a:solidFill>
              </a:rPr>
              <a:t> with </a:t>
            </a:r>
            <a:r>
              <a:rPr lang="es-ES" b="1" dirty="0" err="1">
                <a:solidFill>
                  <a:srgbClr val="FFFF00"/>
                </a:solidFill>
              </a:rPr>
              <a:t>the</a:t>
            </a:r>
            <a:r>
              <a:rPr lang="es-ES" b="1" dirty="0">
                <a:solidFill>
                  <a:srgbClr val="FFFF00"/>
                </a:solidFill>
              </a:rPr>
              <a:t> Materials Science and </a:t>
            </a:r>
            <a:r>
              <a:rPr lang="es-ES" b="1" dirty="0" err="1">
                <a:solidFill>
                  <a:srgbClr val="FFFF00"/>
                </a:solidFill>
              </a:rPr>
              <a:t>Engineering</a:t>
            </a:r>
            <a:r>
              <a:rPr lang="es-ES" b="1" dirty="0">
                <a:solidFill>
                  <a:srgbClr val="FFFF00"/>
                </a:solidFill>
              </a:rPr>
              <a:t> </a:t>
            </a:r>
            <a:r>
              <a:rPr lang="es-ES" b="1" dirty="0" err="1">
                <a:solidFill>
                  <a:srgbClr val="FFFF00"/>
                </a:solidFill>
              </a:rPr>
              <a:t>Department</a:t>
            </a:r>
            <a:r>
              <a:rPr lang="es-ES" b="1" dirty="0">
                <a:solidFill>
                  <a:srgbClr val="FFFF00"/>
                </a:solidFill>
              </a:rPr>
              <a:t> </a:t>
            </a:r>
          </a:p>
          <a:p>
            <a:r>
              <a:rPr lang="es-ES" b="1" dirty="0">
                <a:solidFill>
                  <a:srgbClr val="FFFF00"/>
                </a:solidFill>
              </a:rPr>
              <a:t>(at </a:t>
            </a:r>
            <a:r>
              <a:rPr lang="es-ES" b="1" dirty="0" err="1">
                <a:solidFill>
                  <a:srgbClr val="FFFF00"/>
                </a:solidFill>
              </a:rPr>
              <a:t>the</a:t>
            </a:r>
            <a:r>
              <a:rPr lang="es-ES" b="1" dirty="0">
                <a:solidFill>
                  <a:srgbClr val="FFFF00"/>
                </a:solidFill>
              </a:rPr>
              <a:t> EEBE campus) (</a:t>
            </a:r>
            <a:r>
              <a:rPr lang="es-ES" b="1" dirty="0" err="1">
                <a:solidFill>
                  <a:srgbClr val="FFFF00"/>
                </a:solidFill>
              </a:rPr>
              <a:t>Microstructural</a:t>
            </a:r>
            <a:r>
              <a:rPr lang="es-ES" b="1" dirty="0">
                <a:solidFill>
                  <a:srgbClr val="FFFF00"/>
                </a:solidFill>
              </a:rPr>
              <a:t> and </a:t>
            </a:r>
            <a:r>
              <a:rPr lang="es-ES" b="1" dirty="0" err="1">
                <a:solidFill>
                  <a:srgbClr val="FFFF00"/>
                </a:solidFill>
              </a:rPr>
              <a:t>Mechanical</a:t>
            </a:r>
            <a:r>
              <a:rPr lang="es-ES" b="1" dirty="0">
                <a:solidFill>
                  <a:srgbClr val="FFFF00"/>
                </a:solidFill>
              </a:rPr>
              <a:t> </a:t>
            </a:r>
            <a:r>
              <a:rPr lang="es-ES" b="1" dirty="0" err="1">
                <a:solidFill>
                  <a:srgbClr val="FFFF00"/>
                </a:solidFill>
              </a:rPr>
              <a:t>characterization</a:t>
            </a:r>
            <a:r>
              <a:rPr lang="es-ES" b="1" dirty="0">
                <a:solidFill>
                  <a:srgbClr val="FFFF00"/>
                </a:solidFill>
              </a:rPr>
              <a:t>)</a:t>
            </a:r>
          </a:p>
          <a:p>
            <a:endParaRPr lang="es-ES" b="1" dirty="0">
              <a:solidFill>
                <a:srgbClr val="FFFF00"/>
              </a:solidFill>
            </a:endParaRPr>
          </a:p>
          <a:p>
            <a:r>
              <a:rPr lang="es-ES" b="1" dirty="0" err="1">
                <a:solidFill>
                  <a:srgbClr val="FFFF00"/>
                </a:solidFill>
              </a:rPr>
              <a:t>Possible</a:t>
            </a:r>
            <a:r>
              <a:rPr lang="es-ES" b="1" dirty="0">
                <a:solidFill>
                  <a:srgbClr val="FFFF00"/>
                </a:solidFill>
              </a:rPr>
              <a:t> </a:t>
            </a:r>
            <a:r>
              <a:rPr lang="es-ES" b="1" dirty="0" err="1">
                <a:solidFill>
                  <a:srgbClr val="FFFF00"/>
                </a:solidFill>
              </a:rPr>
              <a:t>continuation</a:t>
            </a:r>
            <a:r>
              <a:rPr lang="es-ES" b="1" dirty="0">
                <a:solidFill>
                  <a:srgbClr val="FFFF00"/>
                </a:solidFill>
              </a:rPr>
              <a:t> at doctoral </a:t>
            </a:r>
            <a:r>
              <a:rPr lang="es-ES" b="1" dirty="0" err="1">
                <a:solidFill>
                  <a:srgbClr val="FFFF00"/>
                </a:solidFill>
              </a:rPr>
              <a:t>level</a:t>
            </a:r>
            <a:r>
              <a:rPr lang="es-ES" b="1" dirty="0">
                <a:solidFill>
                  <a:srgbClr val="FFFF00"/>
                </a:solidFill>
              </a:rPr>
              <a:t> (</a:t>
            </a:r>
            <a:r>
              <a:rPr lang="es-ES" b="1" dirty="0" err="1">
                <a:solidFill>
                  <a:srgbClr val="FFFF00"/>
                </a:solidFill>
              </a:rPr>
              <a:t>support</a:t>
            </a:r>
            <a:r>
              <a:rPr lang="es-ES" b="1" dirty="0">
                <a:solidFill>
                  <a:srgbClr val="FFFF00"/>
                </a:solidFill>
              </a:rPr>
              <a:t> </a:t>
            </a:r>
            <a:r>
              <a:rPr lang="es-ES" b="1" dirty="0" err="1">
                <a:solidFill>
                  <a:srgbClr val="FFFF00"/>
                </a:solidFill>
              </a:rPr>
              <a:t>on</a:t>
            </a:r>
            <a:r>
              <a:rPr lang="es-ES" b="1" dirty="0">
                <a:solidFill>
                  <a:srgbClr val="FFFF00"/>
                </a:solidFill>
              </a:rPr>
              <a:t> </a:t>
            </a:r>
            <a:r>
              <a:rPr lang="es-ES" b="1" dirty="0" err="1">
                <a:solidFill>
                  <a:srgbClr val="FFFF00"/>
                </a:solidFill>
              </a:rPr>
              <a:t>scholarships</a:t>
            </a:r>
            <a:r>
              <a:rPr lang="es-ES" b="1" dirty="0">
                <a:solidFill>
                  <a:srgbClr val="FFFF00"/>
                </a:solidFill>
              </a:rPr>
              <a:t>)</a:t>
            </a:r>
          </a:p>
        </p:txBody>
      </p:sp>
    </p:spTree>
    <p:extLst>
      <p:ext uri="{BB962C8B-B14F-4D97-AF65-F5344CB8AC3E}">
        <p14:creationId xmlns:p14="http://schemas.microsoft.com/office/powerpoint/2010/main" val="2350257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505"/>
        <p:cNvGrpSpPr/>
        <p:nvPr/>
      </p:nvGrpSpPr>
      <p:grpSpPr>
        <a:xfrm>
          <a:off x="0" y="0"/>
          <a:ext cx="0" cy="0"/>
          <a:chOff x="0" y="0"/>
          <a:chExt cx="0" cy="0"/>
        </a:xfrm>
      </p:grpSpPr>
      <p:sp>
        <p:nvSpPr>
          <p:cNvPr id="506" name="Google Shape;506;g3395b128e2a_3_759"/>
          <p:cNvSpPr txBox="1"/>
          <p:nvPr/>
        </p:nvSpPr>
        <p:spPr>
          <a:xfrm>
            <a:off x="2954125" y="1624250"/>
            <a:ext cx="6189900" cy="2028300"/>
          </a:xfrm>
          <a:prstGeom prst="rect">
            <a:avLst/>
          </a:prstGeom>
          <a:noFill/>
          <a:ln>
            <a:noFill/>
          </a:ln>
        </p:spPr>
        <p:txBody>
          <a:bodyPr spcFirstLastPara="1" wrap="square" lIns="91425" tIns="91425" rIns="91425" bIns="91425" anchor="t" anchorCtr="0">
            <a:noAutofit/>
          </a:bodyPr>
          <a:lstStyle/>
          <a:p>
            <a:pPr marL="0" marR="179999" lvl="0" indent="0" algn="just" rtl="0">
              <a:lnSpc>
                <a:spcPct val="100000"/>
              </a:lnSpc>
              <a:spcBef>
                <a:spcPts val="0"/>
              </a:spcBef>
              <a:spcAft>
                <a:spcPts val="0"/>
              </a:spcAft>
              <a:buClr>
                <a:srgbClr val="000000"/>
              </a:buClr>
              <a:buSzPts val="1600"/>
              <a:buFont typeface="Arial"/>
              <a:buNone/>
            </a:pPr>
            <a:r>
              <a:rPr lang="es-ES" sz="1600" i="1" u="none" strike="noStrike" cap="none" dirty="0">
                <a:solidFill>
                  <a:schemeClr val="dk1"/>
                </a:solidFill>
                <a:latin typeface="Montserrat"/>
                <a:ea typeface="Montserrat"/>
                <a:cs typeface="Montserrat"/>
                <a:sym typeface="Montserrat"/>
              </a:rPr>
              <a:t>CIM UPC: 35 </a:t>
            </a:r>
            <a:r>
              <a:rPr lang="es-ES" sz="1600" i="1" u="none" strike="noStrike" cap="none" dirty="0" err="1">
                <a:solidFill>
                  <a:schemeClr val="dk1"/>
                </a:solidFill>
                <a:latin typeface="Montserrat"/>
                <a:ea typeface="Montserrat"/>
                <a:cs typeface="Montserrat"/>
                <a:sym typeface="Montserrat"/>
              </a:rPr>
              <a:t>years</a:t>
            </a:r>
            <a:r>
              <a:rPr lang="es-ES" sz="1600" i="1" u="none" strike="noStrike" cap="none" dirty="0">
                <a:solidFill>
                  <a:schemeClr val="dk1"/>
                </a:solidFill>
                <a:latin typeface="Montserrat"/>
                <a:ea typeface="Montserrat"/>
                <a:cs typeface="Montserrat"/>
                <a:sym typeface="Montserrat"/>
              </a:rPr>
              <a:t> of </a:t>
            </a:r>
            <a:r>
              <a:rPr lang="es-ES" sz="1600" i="1" u="none" strike="noStrike" cap="none" dirty="0" err="1">
                <a:solidFill>
                  <a:schemeClr val="dk1"/>
                </a:solidFill>
                <a:latin typeface="Montserrat"/>
                <a:ea typeface="Montserrat"/>
                <a:cs typeface="Montserrat"/>
                <a:sym typeface="Montserrat"/>
              </a:rPr>
              <a:t>innovation</a:t>
            </a:r>
            <a:r>
              <a:rPr lang="es-ES" sz="1600" i="1" u="none" strike="noStrike" cap="none" dirty="0">
                <a:solidFill>
                  <a:schemeClr val="dk1"/>
                </a:solidFill>
                <a:latin typeface="Montserrat"/>
                <a:ea typeface="Montserrat"/>
                <a:cs typeface="Montserrat"/>
                <a:sym typeface="Montserrat"/>
              </a:rPr>
              <a:t> and </a:t>
            </a:r>
            <a:r>
              <a:rPr lang="es-ES" sz="1600" i="1" u="none" strike="noStrike" cap="none" dirty="0" err="1">
                <a:solidFill>
                  <a:schemeClr val="dk1"/>
                </a:solidFill>
                <a:latin typeface="Montserrat"/>
                <a:ea typeface="Montserrat"/>
                <a:cs typeface="Montserrat"/>
                <a:sym typeface="Montserrat"/>
              </a:rPr>
              <a:t>leadership</a:t>
            </a:r>
            <a:r>
              <a:rPr lang="es-ES" sz="1600" i="1" u="none" strike="noStrike" cap="none" dirty="0">
                <a:solidFill>
                  <a:schemeClr val="dk1"/>
                </a:solidFill>
                <a:latin typeface="Montserrat"/>
                <a:ea typeface="Montserrat"/>
                <a:cs typeface="Montserrat"/>
                <a:sym typeface="Montserrat"/>
              </a:rPr>
              <a:t> in </a:t>
            </a:r>
            <a:r>
              <a:rPr lang="es-ES" sz="1600" i="1" u="none" strike="noStrike" cap="none" dirty="0" err="1">
                <a:solidFill>
                  <a:schemeClr val="dk1"/>
                </a:solidFill>
                <a:latin typeface="Montserrat"/>
                <a:ea typeface="Montserrat"/>
                <a:cs typeface="Montserrat"/>
                <a:sym typeface="Montserrat"/>
              </a:rPr>
              <a:t>additive</a:t>
            </a:r>
            <a:r>
              <a:rPr lang="es-ES" sz="1600" i="1" u="none" strike="noStrike" cap="none" dirty="0">
                <a:solidFill>
                  <a:schemeClr val="dk1"/>
                </a:solidFill>
                <a:latin typeface="Montserrat"/>
                <a:ea typeface="Montserrat"/>
                <a:cs typeface="Montserrat"/>
                <a:sym typeface="Montserrat"/>
              </a:rPr>
              <a:t> </a:t>
            </a:r>
            <a:r>
              <a:rPr lang="es-ES" sz="1600" i="1" u="none" strike="noStrike" cap="none" dirty="0" err="1">
                <a:solidFill>
                  <a:schemeClr val="dk1"/>
                </a:solidFill>
                <a:latin typeface="Montserrat"/>
                <a:ea typeface="Montserrat"/>
                <a:cs typeface="Montserrat"/>
                <a:sym typeface="Montserrat"/>
              </a:rPr>
              <a:t>manufacturing</a:t>
            </a:r>
            <a:r>
              <a:rPr lang="es-ES" sz="1600" i="1" u="none" strike="noStrike" cap="none" dirty="0">
                <a:solidFill>
                  <a:schemeClr val="dk1"/>
                </a:solidFill>
                <a:latin typeface="Montserrat"/>
                <a:ea typeface="Montserrat"/>
                <a:cs typeface="Montserrat"/>
                <a:sym typeface="Montserrat"/>
              </a:rPr>
              <a:t>, </a:t>
            </a:r>
            <a:r>
              <a:rPr lang="es-ES" sz="1600" i="1" u="none" strike="noStrike" cap="none" dirty="0" err="1">
                <a:solidFill>
                  <a:schemeClr val="dk1"/>
                </a:solidFill>
                <a:latin typeface="Montserrat"/>
                <a:ea typeface="Montserrat"/>
                <a:cs typeface="Montserrat"/>
                <a:sym typeface="Montserrat"/>
              </a:rPr>
              <a:t>tackling</a:t>
            </a:r>
            <a:r>
              <a:rPr lang="es-ES" sz="1600" i="1" u="none" strike="noStrike" cap="none" dirty="0">
                <a:solidFill>
                  <a:schemeClr val="dk1"/>
                </a:solidFill>
                <a:latin typeface="Montserrat"/>
                <a:ea typeface="Montserrat"/>
                <a:cs typeface="Montserrat"/>
                <a:sym typeface="Montserrat"/>
              </a:rPr>
              <a:t> </a:t>
            </a:r>
            <a:r>
              <a:rPr lang="es-ES" sz="1600" i="1" u="none" strike="noStrike" cap="none" dirty="0" err="1">
                <a:solidFill>
                  <a:schemeClr val="dk1"/>
                </a:solidFill>
                <a:latin typeface="Montserrat"/>
                <a:ea typeface="Montserrat"/>
                <a:cs typeface="Montserrat"/>
                <a:sym typeface="Montserrat"/>
              </a:rPr>
              <a:t>Industry</a:t>
            </a:r>
            <a:r>
              <a:rPr lang="es-ES" sz="1600" i="1" u="none" strike="noStrike" cap="none" dirty="0">
                <a:solidFill>
                  <a:schemeClr val="dk1"/>
                </a:solidFill>
                <a:latin typeface="Montserrat"/>
                <a:ea typeface="Montserrat"/>
                <a:cs typeface="Montserrat"/>
                <a:sym typeface="Montserrat"/>
              </a:rPr>
              <a:t> 4.0 </a:t>
            </a:r>
            <a:r>
              <a:rPr lang="es-ES" sz="1600" i="1" u="none" strike="noStrike" cap="none" dirty="0" err="1">
                <a:solidFill>
                  <a:schemeClr val="dk1"/>
                </a:solidFill>
                <a:latin typeface="Montserrat"/>
                <a:ea typeface="Montserrat"/>
                <a:cs typeface="Montserrat"/>
                <a:sym typeface="Montserrat"/>
              </a:rPr>
              <a:t>challenges</a:t>
            </a:r>
            <a:r>
              <a:rPr lang="es-ES" sz="1600" i="1" u="none" strike="noStrike" cap="none" dirty="0">
                <a:solidFill>
                  <a:schemeClr val="dk1"/>
                </a:solidFill>
                <a:latin typeface="Montserrat"/>
                <a:ea typeface="Montserrat"/>
                <a:cs typeface="Montserrat"/>
                <a:sym typeface="Montserrat"/>
              </a:rPr>
              <a:t> with a global </a:t>
            </a:r>
            <a:r>
              <a:rPr lang="es-ES" sz="1600" i="1" u="none" strike="noStrike" cap="none" dirty="0" err="1">
                <a:solidFill>
                  <a:schemeClr val="dk1"/>
                </a:solidFill>
                <a:latin typeface="Montserrat"/>
                <a:ea typeface="Montserrat"/>
                <a:cs typeface="Montserrat"/>
                <a:sym typeface="Montserrat"/>
              </a:rPr>
              <a:t>vision</a:t>
            </a:r>
            <a:r>
              <a:rPr lang="es-ES" sz="1600" i="1" u="none" strike="noStrike" cap="none" dirty="0">
                <a:solidFill>
                  <a:schemeClr val="dk1"/>
                </a:solidFill>
                <a:latin typeface="Montserrat"/>
                <a:ea typeface="Montserrat"/>
                <a:cs typeface="Montserrat"/>
                <a:sym typeface="Montserrat"/>
              </a:rPr>
              <a:t>, </a:t>
            </a:r>
            <a:r>
              <a:rPr lang="es-ES" sz="1600" i="1" u="none" strike="noStrike" cap="none" dirty="0" err="1">
                <a:solidFill>
                  <a:schemeClr val="dk1"/>
                </a:solidFill>
                <a:latin typeface="Montserrat"/>
                <a:ea typeface="Montserrat"/>
                <a:cs typeface="Montserrat"/>
                <a:sym typeface="Montserrat"/>
              </a:rPr>
              <a:t>applied</a:t>
            </a:r>
            <a:r>
              <a:rPr lang="es-ES" sz="1600" i="1" u="none" strike="noStrike" cap="none" dirty="0">
                <a:solidFill>
                  <a:schemeClr val="dk1"/>
                </a:solidFill>
                <a:latin typeface="Montserrat"/>
                <a:ea typeface="Montserrat"/>
                <a:cs typeface="Montserrat"/>
                <a:sym typeface="Montserrat"/>
              </a:rPr>
              <a:t> </a:t>
            </a:r>
            <a:r>
              <a:rPr lang="es-ES" sz="1600" i="1" u="none" strike="noStrike" cap="none" dirty="0" err="1">
                <a:solidFill>
                  <a:schemeClr val="dk1"/>
                </a:solidFill>
                <a:latin typeface="Montserrat"/>
                <a:ea typeface="Montserrat"/>
                <a:cs typeface="Montserrat"/>
                <a:sym typeface="Montserrat"/>
              </a:rPr>
              <a:t>research</a:t>
            </a:r>
            <a:r>
              <a:rPr lang="es-ES" sz="1600" i="1" u="none" strike="noStrike" cap="none" dirty="0">
                <a:solidFill>
                  <a:schemeClr val="dk1"/>
                </a:solidFill>
                <a:latin typeface="Montserrat"/>
                <a:ea typeface="Montserrat"/>
                <a:cs typeface="Montserrat"/>
                <a:sym typeface="Montserrat"/>
              </a:rPr>
              <a:t>, and a </a:t>
            </a:r>
            <a:r>
              <a:rPr lang="es-ES" sz="1600" i="1" u="none" strike="noStrike" cap="none" dirty="0" err="1">
                <a:solidFill>
                  <a:schemeClr val="dk1"/>
                </a:solidFill>
                <a:latin typeface="Montserrat"/>
                <a:ea typeface="Montserrat"/>
                <a:cs typeface="Montserrat"/>
                <a:sym typeface="Montserrat"/>
              </a:rPr>
              <a:t>strong</a:t>
            </a:r>
            <a:r>
              <a:rPr lang="es-ES" sz="1600" i="1" u="none" strike="noStrike" cap="none" dirty="0">
                <a:solidFill>
                  <a:schemeClr val="dk1"/>
                </a:solidFill>
                <a:latin typeface="Montserrat"/>
                <a:ea typeface="Montserrat"/>
                <a:cs typeface="Montserrat"/>
                <a:sym typeface="Montserrat"/>
              </a:rPr>
              <a:t> </a:t>
            </a:r>
            <a:r>
              <a:rPr lang="es-ES" sz="1600" i="1" u="none" strike="noStrike" cap="none" dirty="0" err="1">
                <a:solidFill>
                  <a:schemeClr val="dk1"/>
                </a:solidFill>
                <a:latin typeface="Montserrat"/>
                <a:ea typeface="Montserrat"/>
                <a:cs typeface="Montserrat"/>
                <a:sym typeface="Montserrat"/>
              </a:rPr>
              <a:t>commitment</a:t>
            </a:r>
            <a:r>
              <a:rPr lang="es-ES" sz="1600" i="1" u="none" strike="noStrike" cap="none" dirty="0">
                <a:solidFill>
                  <a:schemeClr val="dk1"/>
                </a:solidFill>
                <a:latin typeface="Montserrat"/>
                <a:ea typeface="Montserrat"/>
                <a:cs typeface="Montserrat"/>
                <a:sym typeface="Montserrat"/>
              </a:rPr>
              <a:t> </a:t>
            </a:r>
            <a:r>
              <a:rPr lang="es-ES" sz="1600" i="1" u="none" strike="noStrike" cap="none" dirty="0" err="1">
                <a:solidFill>
                  <a:schemeClr val="dk1"/>
                </a:solidFill>
                <a:latin typeface="Montserrat"/>
                <a:ea typeface="Montserrat"/>
                <a:cs typeface="Montserrat"/>
                <a:sym typeface="Montserrat"/>
              </a:rPr>
              <a:t>to</a:t>
            </a:r>
            <a:r>
              <a:rPr lang="es-ES" sz="1600" i="1" u="none" strike="noStrike" cap="none" dirty="0">
                <a:solidFill>
                  <a:schemeClr val="dk1"/>
                </a:solidFill>
                <a:latin typeface="Montserrat"/>
                <a:ea typeface="Montserrat"/>
                <a:cs typeface="Montserrat"/>
                <a:sym typeface="Montserrat"/>
              </a:rPr>
              <a:t> </a:t>
            </a:r>
            <a:r>
              <a:rPr lang="es-ES" sz="1600" i="1" u="none" strike="noStrike" cap="none" dirty="0" err="1">
                <a:solidFill>
                  <a:schemeClr val="dk1"/>
                </a:solidFill>
                <a:latin typeface="Montserrat"/>
                <a:ea typeface="Montserrat"/>
                <a:cs typeface="Montserrat"/>
                <a:sym typeface="Montserrat"/>
              </a:rPr>
              <a:t>industry</a:t>
            </a:r>
            <a:r>
              <a:rPr lang="es-ES" sz="1600" i="1" u="none" strike="noStrike" cap="none" dirty="0">
                <a:solidFill>
                  <a:schemeClr val="dk1"/>
                </a:solidFill>
                <a:latin typeface="Montserrat"/>
                <a:ea typeface="Montserrat"/>
                <a:cs typeface="Montserrat"/>
                <a:sym typeface="Montserrat"/>
              </a:rPr>
              <a:t>. </a:t>
            </a:r>
            <a:endParaRPr sz="1600" i="1" u="none" strike="noStrike" cap="none" dirty="0">
              <a:solidFill>
                <a:schemeClr val="dk1"/>
              </a:solidFill>
              <a:latin typeface="Montserrat"/>
              <a:ea typeface="Montserrat"/>
              <a:cs typeface="Montserrat"/>
              <a:sym typeface="Montserrat"/>
            </a:endParaRPr>
          </a:p>
          <a:p>
            <a:pPr marL="0" marR="179999" lvl="0" indent="0" algn="just" rtl="0">
              <a:lnSpc>
                <a:spcPct val="100000"/>
              </a:lnSpc>
              <a:spcBef>
                <a:spcPts val="0"/>
              </a:spcBef>
              <a:spcAft>
                <a:spcPts val="0"/>
              </a:spcAft>
              <a:buClr>
                <a:srgbClr val="000000"/>
              </a:buClr>
              <a:buSzPts val="1600"/>
              <a:buFont typeface="Arial"/>
              <a:buNone/>
            </a:pPr>
            <a:endParaRPr lang="es-ES" sz="1600" i="1" u="none" strike="noStrike" cap="none" dirty="0">
              <a:solidFill>
                <a:schemeClr val="dk1"/>
              </a:solidFill>
              <a:latin typeface="Montserrat"/>
              <a:ea typeface="Montserrat"/>
              <a:cs typeface="Montserrat"/>
              <a:sym typeface="Montserrat"/>
            </a:endParaRPr>
          </a:p>
          <a:p>
            <a:pPr marL="0" marR="179999" lvl="0" indent="0" algn="just" rtl="0">
              <a:lnSpc>
                <a:spcPct val="100000"/>
              </a:lnSpc>
              <a:spcBef>
                <a:spcPts val="0"/>
              </a:spcBef>
              <a:spcAft>
                <a:spcPts val="0"/>
              </a:spcAft>
              <a:buClr>
                <a:srgbClr val="000000"/>
              </a:buClr>
              <a:buSzPts val="1600"/>
              <a:buFont typeface="Arial"/>
              <a:buNone/>
            </a:pPr>
            <a:r>
              <a:rPr lang="es-ES" sz="1600" b="1" i="1" u="none" strike="noStrike" cap="none" dirty="0" err="1">
                <a:solidFill>
                  <a:srgbClr val="FFFF00"/>
                </a:solidFill>
                <a:latin typeface="Montserrat"/>
                <a:ea typeface="Montserrat"/>
                <a:cs typeface="Montserrat"/>
                <a:sym typeface="Montserrat"/>
              </a:rPr>
              <a:t>If</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you</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want</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to</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go</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fast</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go</a:t>
            </a:r>
            <a:r>
              <a:rPr lang="es-ES" sz="1600" b="1" i="1" u="none" strike="noStrike" cap="none" dirty="0">
                <a:solidFill>
                  <a:srgbClr val="FFFF00"/>
                </a:solidFill>
                <a:latin typeface="Montserrat"/>
                <a:ea typeface="Montserrat"/>
                <a:cs typeface="Montserrat"/>
                <a:sym typeface="Montserrat"/>
              </a:rPr>
              <a:t> alone. </a:t>
            </a:r>
            <a:r>
              <a:rPr lang="es-ES" sz="1600" b="1" i="1" u="none" strike="noStrike" cap="none" dirty="0" err="1">
                <a:solidFill>
                  <a:srgbClr val="FFFF00"/>
                </a:solidFill>
                <a:latin typeface="Montserrat"/>
                <a:ea typeface="Montserrat"/>
                <a:cs typeface="Montserrat"/>
                <a:sym typeface="Montserrat"/>
              </a:rPr>
              <a:t>If</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you</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want</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to</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go</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far</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go</a:t>
            </a:r>
            <a:r>
              <a:rPr lang="es-ES" sz="1600" b="1" i="1" u="none" strike="noStrike" cap="none" dirty="0">
                <a:solidFill>
                  <a:srgbClr val="FFFF00"/>
                </a:solidFill>
                <a:latin typeface="Montserrat"/>
                <a:ea typeface="Montserrat"/>
                <a:cs typeface="Montserrat"/>
                <a:sym typeface="Montserrat"/>
              </a:rPr>
              <a:t> </a:t>
            </a:r>
            <a:r>
              <a:rPr lang="es-ES" sz="1600" b="1" i="1" u="none" strike="noStrike" cap="none" dirty="0" err="1">
                <a:solidFill>
                  <a:srgbClr val="FFFF00"/>
                </a:solidFill>
                <a:latin typeface="Montserrat"/>
                <a:ea typeface="Montserrat"/>
                <a:cs typeface="Montserrat"/>
                <a:sym typeface="Montserrat"/>
              </a:rPr>
              <a:t>together</a:t>
            </a:r>
            <a:r>
              <a:rPr lang="es-ES" sz="1600" b="1" i="1" u="none" strike="noStrike" cap="none" dirty="0">
                <a:solidFill>
                  <a:srgbClr val="FFFF00"/>
                </a:solidFill>
                <a:latin typeface="Montserrat"/>
                <a:ea typeface="Montserrat"/>
                <a:cs typeface="Montserrat"/>
                <a:sym typeface="Montserrat"/>
              </a:rPr>
              <a:t>. </a:t>
            </a:r>
            <a:endParaRPr sz="1600" b="1" i="1" u="none" strike="noStrike" cap="none" dirty="0">
              <a:solidFill>
                <a:srgbClr val="FFFF00"/>
              </a:solidFill>
              <a:latin typeface="Montserrat"/>
              <a:ea typeface="Montserrat"/>
              <a:cs typeface="Montserrat"/>
              <a:sym typeface="Montserrat"/>
            </a:endParaRPr>
          </a:p>
        </p:txBody>
      </p:sp>
      <p:pic>
        <p:nvPicPr>
          <p:cNvPr id="507" name="Google Shape;507;g3395b128e2a_3_759"/>
          <p:cNvPicPr preferRelativeResize="0"/>
          <p:nvPr/>
        </p:nvPicPr>
        <p:blipFill rotWithShape="1">
          <a:blip r:embed="rId3">
            <a:alphaModFix/>
          </a:blip>
          <a:srcRect l="14636" t="4793" r="8727" b="1938"/>
          <a:stretch/>
        </p:blipFill>
        <p:spPr>
          <a:xfrm>
            <a:off x="-25" y="1557600"/>
            <a:ext cx="2954151" cy="2028300"/>
          </a:xfrm>
          <a:prstGeom prst="rect">
            <a:avLst/>
          </a:prstGeom>
          <a:noFill/>
          <a:ln>
            <a:noFill/>
          </a:ln>
          <a:effectLst>
            <a:outerShdw blurRad="57150" dist="19050" dir="5400000" algn="bl" rotWithShape="0">
              <a:srgbClr val="000000">
                <a:alpha val="49803"/>
              </a:srgbClr>
            </a:outerShdw>
          </a:effectLst>
        </p:spPr>
      </p:pic>
      <p:sp>
        <p:nvSpPr>
          <p:cNvPr id="508" name="Google Shape;508;g3395b128e2a_3_759"/>
          <p:cNvSpPr txBox="1"/>
          <p:nvPr/>
        </p:nvSpPr>
        <p:spPr>
          <a:xfrm>
            <a:off x="3994800" y="3588284"/>
            <a:ext cx="51492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ES" sz="1300" b="1" i="1" u="none" strike="noStrike" cap="none" dirty="0">
                <a:solidFill>
                  <a:schemeClr val="dk1"/>
                </a:solidFill>
                <a:latin typeface="Poppins"/>
                <a:ea typeface="Poppins"/>
                <a:cs typeface="Poppins"/>
                <a:sym typeface="Poppins"/>
              </a:rPr>
              <a:t>José María Cabrera Marrero, General Manager of CIM UPC</a:t>
            </a:r>
            <a:endParaRPr sz="1300" b="1" i="1" u="none" strike="noStrike" cap="none" dirty="0">
              <a:solidFill>
                <a:schemeClr val="dk1"/>
              </a:solidFill>
              <a:latin typeface="Poppins"/>
              <a:ea typeface="Poppins"/>
              <a:cs typeface="Poppins"/>
              <a:sym typeface="Poppins"/>
            </a:endParaRPr>
          </a:p>
        </p:txBody>
      </p:sp>
      <p:cxnSp>
        <p:nvCxnSpPr>
          <p:cNvPr id="509" name="Google Shape;509;g3395b128e2a_3_759"/>
          <p:cNvCxnSpPr/>
          <p:nvPr/>
        </p:nvCxnSpPr>
        <p:spPr>
          <a:xfrm>
            <a:off x="3077600" y="1557600"/>
            <a:ext cx="37077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513"/>
        <p:cNvGrpSpPr/>
        <p:nvPr/>
      </p:nvGrpSpPr>
      <p:grpSpPr>
        <a:xfrm>
          <a:off x="0" y="0"/>
          <a:ext cx="0" cy="0"/>
          <a:chOff x="0" y="0"/>
          <a:chExt cx="0" cy="0"/>
        </a:xfrm>
      </p:grpSpPr>
      <p:sp>
        <p:nvSpPr>
          <p:cNvPr id="514" name="Google Shape;514;g3395b128e2a_3_909"/>
          <p:cNvSpPr txBox="1"/>
          <p:nvPr/>
        </p:nvSpPr>
        <p:spPr>
          <a:xfrm>
            <a:off x="2755800" y="4406441"/>
            <a:ext cx="3632400" cy="461700"/>
          </a:xfrm>
          <a:prstGeom prst="rect">
            <a:avLst/>
          </a:prstGeom>
          <a:solidFill>
            <a:srgbClr val="0E3057">
              <a:alpha val="4937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800" i="1" u="sng" strike="noStrike" cap="none" dirty="0">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www.fundaciocim.org</a:t>
            </a:r>
            <a:endParaRPr sz="800" i="1" u="none" strike="noStrike" cap="none" dirty="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r>
              <a:rPr lang="es-ES" sz="800" i="1" u="none" strike="noStrike" cap="none" dirty="0">
                <a:solidFill>
                  <a:schemeClr val="dk1"/>
                </a:solidFill>
                <a:latin typeface="Montserrat"/>
                <a:ea typeface="Montserrat"/>
                <a:cs typeface="Montserrat"/>
                <a:sym typeface="Montserrat"/>
              </a:rPr>
              <a:t>c/Llorens i Artigas 12, 08028 BARCELONA</a:t>
            </a:r>
            <a:endParaRPr sz="800" i="1" u="none" strike="noStrike" cap="none" dirty="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r>
              <a:rPr lang="es-ES" sz="800" i="1" u="none" strike="noStrike" cap="none" dirty="0">
                <a:solidFill>
                  <a:schemeClr val="dk1"/>
                </a:solidFill>
                <a:latin typeface="Montserrat"/>
                <a:ea typeface="Montserrat"/>
                <a:cs typeface="Montserrat"/>
                <a:sym typeface="Montserrat"/>
              </a:rPr>
              <a:t>(+34) 93 401 71 71</a:t>
            </a:r>
            <a:endParaRPr sz="800" i="1" u="none" strike="noStrike" cap="none" dirty="0">
              <a:solidFill>
                <a:schemeClr val="dk1"/>
              </a:solidFill>
              <a:latin typeface="Montserrat"/>
              <a:ea typeface="Montserrat"/>
              <a:cs typeface="Montserrat"/>
              <a:sym typeface="Montserrat"/>
            </a:endParaRPr>
          </a:p>
        </p:txBody>
      </p:sp>
      <p:sp>
        <p:nvSpPr>
          <p:cNvPr id="515" name="Google Shape;515;g3395b128e2a_3_909"/>
          <p:cNvSpPr txBox="1"/>
          <p:nvPr/>
        </p:nvSpPr>
        <p:spPr>
          <a:xfrm>
            <a:off x="0" y="2227325"/>
            <a:ext cx="9144000" cy="954300"/>
          </a:xfrm>
          <a:prstGeom prst="rect">
            <a:avLst/>
          </a:prstGeom>
          <a:solidFill>
            <a:srgbClr val="0E3057">
              <a:alpha val="49370"/>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s-ES" sz="5000" b="1">
                <a:solidFill>
                  <a:schemeClr val="dk1"/>
                </a:solidFill>
                <a:latin typeface="Poppins"/>
                <a:ea typeface="Poppins"/>
                <a:cs typeface="Poppins"/>
                <a:sym typeface="Poppins"/>
              </a:rPr>
              <a:t>THANK YOU</a:t>
            </a:r>
            <a:endParaRPr sz="4200" b="1" i="0" u="none" strike="noStrike" cap="none">
              <a:solidFill>
                <a:schemeClr val="dk1"/>
              </a:solidFill>
              <a:latin typeface="Poppins"/>
              <a:ea typeface="Poppins"/>
              <a:cs typeface="Poppins"/>
              <a:sym typeface="Poppins"/>
            </a:endParaRPr>
          </a:p>
        </p:txBody>
      </p:sp>
      <p:pic>
        <p:nvPicPr>
          <p:cNvPr id="516" name="Google Shape;516;g3395b128e2a_3_909"/>
          <p:cNvPicPr preferRelativeResize="0"/>
          <p:nvPr/>
        </p:nvPicPr>
        <p:blipFill>
          <a:blip r:embed="rId4">
            <a:alphaModFix/>
          </a:blip>
          <a:stretch>
            <a:fillRect/>
          </a:stretch>
        </p:blipFill>
        <p:spPr>
          <a:xfrm>
            <a:off x="3820888" y="1173775"/>
            <a:ext cx="1502218" cy="954300"/>
          </a:xfrm>
          <a:prstGeom prst="rect">
            <a:avLst/>
          </a:prstGeom>
          <a:noFill/>
          <a:ln>
            <a:noFill/>
          </a:ln>
        </p:spPr>
      </p:pic>
      <p:sp>
        <p:nvSpPr>
          <p:cNvPr id="517" name="Google Shape;517;g3395b128e2a_3_909"/>
          <p:cNvSpPr txBox="1"/>
          <p:nvPr/>
        </p:nvSpPr>
        <p:spPr>
          <a:xfrm>
            <a:off x="2331147" y="3493966"/>
            <a:ext cx="4481700" cy="60013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900" b="1" dirty="0">
                <a:solidFill>
                  <a:schemeClr val="dk1"/>
                </a:solidFill>
                <a:latin typeface="Montserrat"/>
                <a:ea typeface="Montserrat"/>
                <a:cs typeface="Montserrat"/>
                <a:sym typeface="Montserrat"/>
              </a:rPr>
              <a:t>For </a:t>
            </a:r>
            <a:r>
              <a:rPr lang="es-ES" sz="900" b="1" dirty="0" err="1">
                <a:solidFill>
                  <a:schemeClr val="dk1"/>
                </a:solidFill>
                <a:latin typeface="Montserrat"/>
                <a:ea typeface="Montserrat"/>
                <a:cs typeface="Montserrat"/>
                <a:sym typeface="Montserrat"/>
              </a:rPr>
              <a:t>further</a:t>
            </a:r>
            <a:r>
              <a:rPr lang="es-ES" sz="900" b="1" dirty="0">
                <a:solidFill>
                  <a:schemeClr val="dk1"/>
                </a:solidFill>
                <a:latin typeface="Montserrat"/>
                <a:ea typeface="Montserrat"/>
                <a:cs typeface="Montserrat"/>
                <a:sym typeface="Montserrat"/>
              </a:rPr>
              <a:t> </a:t>
            </a:r>
            <a:r>
              <a:rPr lang="es-ES" sz="900" b="1" dirty="0" err="1">
                <a:solidFill>
                  <a:schemeClr val="dk1"/>
                </a:solidFill>
                <a:latin typeface="Montserrat"/>
                <a:ea typeface="Montserrat"/>
                <a:cs typeface="Montserrat"/>
                <a:sym typeface="Montserrat"/>
              </a:rPr>
              <a:t>information</a:t>
            </a:r>
            <a:r>
              <a:rPr lang="es-ES" sz="900" b="1" dirty="0">
                <a:solidFill>
                  <a:schemeClr val="dk1"/>
                </a:solidFill>
                <a:latin typeface="Montserrat"/>
                <a:ea typeface="Montserrat"/>
                <a:cs typeface="Montserrat"/>
                <a:sym typeface="Montserrat"/>
              </a:rPr>
              <a:t>, </a:t>
            </a:r>
            <a:r>
              <a:rPr lang="es-ES" sz="900" b="1" dirty="0" err="1">
                <a:solidFill>
                  <a:schemeClr val="dk1"/>
                </a:solidFill>
                <a:latin typeface="Montserrat"/>
                <a:ea typeface="Montserrat"/>
                <a:cs typeface="Montserrat"/>
                <a:sym typeface="Montserrat"/>
              </a:rPr>
              <a:t>please</a:t>
            </a:r>
            <a:r>
              <a:rPr lang="es-ES" sz="900" b="1" dirty="0">
                <a:solidFill>
                  <a:schemeClr val="dk1"/>
                </a:solidFill>
                <a:latin typeface="Montserrat"/>
                <a:ea typeface="Montserrat"/>
                <a:cs typeface="Montserrat"/>
                <a:sym typeface="Montserrat"/>
              </a:rPr>
              <a:t> </a:t>
            </a:r>
            <a:r>
              <a:rPr lang="es-ES" sz="900" b="1" dirty="0" err="1">
                <a:solidFill>
                  <a:schemeClr val="dk1"/>
                </a:solidFill>
                <a:latin typeface="Montserrat"/>
                <a:ea typeface="Montserrat"/>
                <a:cs typeface="Montserrat"/>
                <a:sym typeface="Montserrat"/>
              </a:rPr>
              <a:t>contact</a:t>
            </a:r>
            <a:r>
              <a:rPr lang="es-ES" sz="900" b="1" dirty="0">
                <a:solidFill>
                  <a:schemeClr val="dk1"/>
                </a:solidFill>
                <a:latin typeface="Montserrat"/>
                <a:ea typeface="Montserrat"/>
                <a:cs typeface="Montserrat"/>
                <a:sym typeface="Montserrat"/>
              </a:rPr>
              <a:t> with:</a:t>
            </a:r>
          </a:p>
          <a:p>
            <a:pPr marL="0" lvl="0" indent="0" algn="ctr" rtl="0">
              <a:spcBef>
                <a:spcPts val="0"/>
              </a:spcBef>
              <a:spcAft>
                <a:spcPts val="0"/>
              </a:spcAft>
              <a:buNone/>
            </a:pPr>
            <a:r>
              <a:rPr lang="es-ES" sz="900" dirty="0">
                <a:solidFill>
                  <a:schemeClr val="dk1"/>
                </a:solidFill>
                <a:latin typeface="Montserrat"/>
                <a:ea typeface="Montserrat"/>
                <a:cs typeface="Montserrat"/>
                <a:sym typeface="Montserrat"/>
              </a:rPr>
              <a:t> </a:t>
            </a:r>
            <a:endParaRPr sz="1100" dirty="0">
              <a:solidFill>
                <a:schemeClr val="dk1"/>
              </a:solidFill>
              <a:latin typeface="Montserrat"/>
              <a:ea typeface="Montserrat"/>
              <a:cs typeface="Montserrat"/>
              <a:sym typeface="Montserrat"/>
            </a:endParaRPr>
          </a:p>
          <a:p>
            <a:pPr marL="0" lvl="0" indent="0" algn="ctr" rtl="0">
              <a:spcBef>
                <a:spcPts val="0"/>
              </a:spcBef>
              <a:spcAft>
                <a:spcPts val="0"/>
              </a:spcAft>
              <a:buNone/>
            </a:pPr>
            <a:r>
              <a:rPr lang="es-ES" sz="900" dirty="0">
                <a:solidFill>
                  <a:schemeClr val="dk1"/>
                </a:solidFill>
                <a:latin typeface="Montserrat"/>
                <a:ea typeface="Montserrat"/>
                <a:cs typeface="Montserrat"/>
                <a:sym typeface="Montserrat"/>
              </a:rPr>
              <a:t>  Jose Maria Cabrera </a:t>
            </a:r>
            <a:r>
              <a:rPr lang="es-ES" sz="900" b="1" dirty="0">
                <a:solidFill>
                  <a:srgbClr val="FFFF00"/>
                </a:solidFill>
                <a:latin typeface="Montserrat"/>
                <a:ea typeface="Montserrat"/>
                <a:cs typeface="Montserrat"/>
                <a:sym typeface="Montserrat"/>
              </a:rPr>
              <a:t>(jmcabrera@cimupc.org)</a:t>
            </a:r>
            <a:endParaRPr sz="1000" b="1" dirty="0">
              <a:solidFill>
                <a:srgbClr val="FFFF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
        <p:cNvGrpSpPr/>
        <p:nvPr/>
      </p:nvGrpSpPr>
      <p:grpSpPr>
        <a:xfrm>
          <a:off x="0" y="0"/>
          <a:ext cx="0" cy="0"/>
          <a:chOff x="0" y="0"/>
          <a:chExt cx="0" cy="0"/>
        </a:xfrm>
      </p:grpSpPr>
      <p:pic>
        <p:nvPicPr>
          <p:cNvPr id="88" name="Google Shape;88;p36"/>
          <p:cNvPicPr preferRelativeResize="0"/>
          <p:nvPr/>
        </p:nvPicPr>
        <p:blipFill rotWithShape="1">
          <a:blip r:embed="rId3">
            <a:alphaModFix/>
          </a:blip>
          <a:srcRect t="34162" b="11618"/>
          <a:stretch/>
        </p:blipFill>
        <p:spPr>
          <a:xfrm>
            <a:off x="-3" y="-13290"/>
            <a:ext cx="9144003" cy="3469400"/>
          </a:xfrm>
          <a:prstGeom prst="rect">
            <a:avLst/>
          </a:prstGeom>
          <a:noFill/>
          <a:ln>
            <a:noFill/>
          </a:ln>
        </p:spPr>
      </p:pic>
      <p:sp>
        <p:nvSpPr>
          <p:cNvPr id="89" name="Google Shape;89;p36"/>
          <p:cNvSpPr/>
          <p:nvPr/>
        </p:nvSpPr>
        <p:spPr>
          <a:xfrm>
            <a:off x="0" y="2586675"/>
            <a:ext cx="9144000" cy="2556900"/>
          </a:xfrm>
          <a:prstGeom prst="roundRect">
            <a:avLst>
              <a:gd name="adj" fmla="val 859"/>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rage"/>
              <a:ea typeface="Average"/>
              <a:cs typeface="Average"/>
              <a:sym typeface="Average"/>
            </a:endParaRPr>
          </a:p>
        </p:txBody>
      </p:sp>
      <p:sp>
        <p:nvSpPr>
          <p:cNvPr id="90" name="Google Shape;90;p36"/>
          <p:cNvSpPr txBox="1"/>
          <p:nvPr/>
        </p:nvSpPr>
        <p:spPr>
          <a:xfrm>
            <a:off x="1376712" y="589858"/>
            <a:ext cx="6390600" cy="1889964"/>
          </a:xfrm>
          <a:prstGeom prst="rect">
            <a:avLst/>
          </a:prstGeom>
          <a:solidFill>
            <a:srgbClr val="0E3057">
              <a:alpha val="49370"/>
            </a:srgbClr>
          </a:solidFill>
          <a:ln>
            <a:noFill/>
          </a:ln>
        </p:spPr>
        <p:txBody>
          <a:bodyPr spcFirstLastPara="1" wrap="square" lIns="91425" tIns="45700" rIns="91425" bIns="45700" anchor="t" anchorCtr="0">
            <a:spAutoFit/>
          </a:bodyPr>
          <a:lstStyle/>
          <a:p>
            <a:pPr marL="72000" marR="72000" lvl="0" indent="0" algn="ctr" rtl="0">
              <a:lnSpc>
                <a:spcPct val="107916"/>
              </a:lnSpc>
              <a:spcBef>
                <a:spcPts val="0"/>
              </a:spcBef>
              <a:spcAft>
                <a:spcPts val="800"/>
              </a:spcAft>
              <a:buClr>
                <a:srgbClr val="000000"/>
              </a:buClr>
              <a:buSzPts val="1200"/>
              <a:buFont typeface="Arial"/>
              <a:buNone/>
            </a:pPr>
            <a:r>
              <a:rPr lang="es-ES" sz="1700" i="1" u="none" strike="noStrike" cap="none" dirty="0" err="1">
                <a:solidFill>
                  <a:schemeClr val="dk1"/>
                </a:solidFill>
                <a:latin typeface="Montserrat"/>
                <a:ea typeface="Montserrat"/>
                <a:cs typeface="Montserrat"/>
                <a:sym typeface="Montserrat"/>
              </a:rPr>
              <a:t>Created</a:t>
            </a:r>
            <a:r>
              <a:rPr lang="es-ES" sz="1700" i="1" u="none" strike="noStrike" cap="none" dirty="0">
                <a:solidFill>
                  <a:schemeClr val="dk1"/>
                </a:solidFill>
                <a:latin typeface="Montserrat"/>
                <a:ea typeface="Montserrat"/>
                <a:cs typeface="Montserrat"/>
                <a:sym typeface="Montserrat"/>
              </a:rPr>
              <a:t> in 1990, CIM UP</a:t>
            </a:r>
            <a:r>
              <a:rPr lang="es-ES" sz="1700" i="1" dirty="0">
                <a:solidFill>
                  <a:schemeClr val="dk1"/>
                </a:solidFill>
                <a:latin typeface="Montserrat"/>
                <a:ea typeface="Montserrat"/>
                <a:cs typeface="Montserrat"/>
                <a:sym typeface="Montserrat"/>
              </a:rPr>
              <a:t>C</a:t>
            </a:r>
            <a:r>
              <a:rPr lang="es-ES" sz="1700" i="1" u="none" strike="noStrike" cap="none" dirty="0">
                <a:solidFill>
                  <a:schemeClr val="dk1"/>
                </a:solidFill>
                <a:latin typeface="Montserrat"/>
                <a:ea typeface="Montserrat"/>
                <a:cs typeface="Montserrat"/>
                <a:sym typeface="Montserrat"/>
              </a:rPr>
              <a:t> </a:t>
            </a:r>
            <a:r>
              <a:rPr lang="es-ES" sz="1700" i="1" u="none" strike="noStrike" cap="none" dirty="0" err="1">
                <a:solidFill>
                  <a:schemeClr val="dk1"/>
                </a:solidFill>
                <a:latin typeface="Montserrat"/>
                <a:ea typeface="Montserrat"/>
                <a:cs typeface="Montserrat"/>
                <a:sym typeface="Montserrat"/>
              </a:rPr>
              <a:t>is</a:t>
            </a:r>
            <a:r>
              <a:rPr lang="es-ES" sz="1700" i="1" u="none" strike="noStrike" cap="none" dirty="0">
                <a:solidFill>
                  <a:schemeClr val="dk1"/>
                </a:solidFill>
                <a:latin typeface="Montserrat"/>
                <a:ea typeface="Montserrat"/>
                <a:cs typeface="Montserrat"/>
                <a:sym typeface="Montserrat"/>
              </a:rPr>
              <a:t> </a:t>
            </a:r>
            <a:r>
              <a:rPr lang="es-ES" sz="1700" i="1" u="none" strike="noStrike" cap="none" dirty="0" err="1">
                <a:solidFill>
                  <a:schemeClr val="dk1"/>
                </a:solidFill>
                <a:latin typeface="Montserrat"/>
                <a:ea typeface="Montserrat"/>
                <a:cs typeface="Montserrat"/>
                <a:sym typeface="Montserrat"/>
              </a:rPr>
              <a:t>the</a:t>
            </a:r>
            <a:r>
              <a:rPr lang="es-ES" sz="1700" i="1" u="none" strike="noStrike" cap="none" dirty="0">
                <a:solidFill>
                  <a:schemeClr val="dk1"/>
                </a:solidFill>
                <a:latin typeface="Montserrat"/>
                <a:ea typeface="Montserrat"/>
                <a:cs typeface="Montserrat"/>
                <a:sym typeface="Montserrat"/>
              </a:rPr>
              <a:t> </a:t>
            </a:r>
            <a:r>
              <a:rPr lang="es-ES" sz="1700" i="1" u="none" strike="noStrike" cap="none" dirty="0" err="1">
                <a:solidFill>
                  <a:schemeClr val="dk1"/>
                </a:solidFill>
                <a:latin typeface="Montserrat"/>
                <a:ea typeface="Montserrat"/>
                <a:cs typeface="Montserrat"/>
                <a:sym typeface="Montserrat"/>
              </a:rPr>
              <a:t>technological</a:t>
            </a:r>
            <a:r>
              <a:rPr lang="es-ES" sz="1700" i="1" u="none" strike="noStrike" cap="none" dirty="0">
                <a:solidFill>
                  <a:schemeClr val="dk1"/>
                </a:solidFill>
                <a:latin typeface="Montserrat"/>
                <a:ea typeface="Montserrat"/>
                <a:cs typeface="Montserrat"/>
                <a:sym typeface="Montserrat"/>
              </a:rPr>
              <a:t> </a:t>
            </a:r>
            <a:r>
              <a:rPr lang="es-ES" sz="1700" i="1" u="none" strike="noStrike" cap="none" dirty="0" err="1">
                <a:solidFill>
                  <a:schemeClr val="dk1"/>
                </a:solidFill>
                <a:latin typeface="Montserrat"/>
                <a:ea typeface="Montserrat"/>
                <a:cs typeface="Montserrat"/>
                <a:sym typeface="Montserrat"/>
              </a:rPr>
              <a:t>institute</a:t>
            </a:r>
            <a:r>
              <a:rPr lang="es-ES" sz="1700" i="1" u="none" strike="noStrike" cap="none" dirty="0">
                <a:solidFill>
                  <a:schemeClr val="dk1"/>
                </a:solidFill>
                <a:latin typeface="Montserrat"/>
                <a:ea typeface="Montserrat"/>
                <a:cs typeface="Montserrat"/>
                <a:sym typeface="Montserrat"/>
              </a:rPr>
              <a:t> of </a:t>
            </a:r>
            <a:r>
              <a:rPr lang="es-ES" sz="1700" i="1" u="none" strike="noStrike" cap="none" dirty="0" err="1">
                <a:solidFill>
                  <a:schemeClr val="dk1"/>
                </a:solidFill>
                <a:latin typeface="Montserrat"/>
                <a:ea typeface="Montserrat"/>
                <a:cs typeface="Montserrat"/>
                <a:sym typeface="Montserrat"/>
              </a:rPr>
              <a:t>the</a:t>
            </a:r>
            <a:r>
              <a:rPr lang="es-ES" sz="1700" i="1" u="none" strike="noStrike" cap="none" dirty="0">
                <a:solidFill>
                  <a:schemeClr val="dk1"/>
                </a:solidFill>
                <a:latin typeface="Montserrat"/>
                <a:ea typeface="Montserrat"/>
                <a:cs typeface="Montserrat"/>
                <a:sym typeface="Montserrat"/>
              </a:rPr>
              <a:t> UPC (Universitat </a:t>
            </a:r>
            <a:r>
              <a:rPr lang="es-ES" sz="1700" i="1" u="none" strike="noStrike" cap="none" dirty="0" err="1">
                <a:solidFill>
                  <a:schemeClr val="dk1"/>
                </a:solidFill>
                <a:latin typeface="Montserrat"/>
                <a:ea typeface="Montserrat"/>
                <a:cs typeface="Montserrat"/>
                <a:sym typeface="Montserrat"/>
              </a:rPr>
              <a:t>Politècnica</a:t>
            </a:r>
            <a:r>
              <a:rPr lang="es-ES" sz="1700" i="1" u="none" strike="noStrike" cap="none" dirty="0">
                <a:solidFill>
                  <a:schemeClr val="dk1"/>
                </a:solidFill>
                <a:latin typeface="Montserrat"/>
                <a:ea typeface="Montserrat"/>
                <a:cs typeface="Montserrat"/>
                <a:sym typeface="Montserrat"/>
              </a:rPr>
              <a:t> de Catalunya, </a:t>
            </a:r>
            <a:r>
              <a:rPr lang="es-ES" sz="1700" i="1" u="none" strike="noStrike" cap="none" dirty="0" err="1">
                <a:solidFill>
                  <a:schemeClr val="dk1"/>
                </a:solidFill>
                <a:latin typeface="Montserrat"/>
                <a:ea typeface="Montserrat"/>
                <a:cs typeface="Montserrat"/>
                <a:sym typeface="Montserrat"/>
              </a:rPr>
              <a:t>Polytechnic</a:t>
            </a:r>
            <a:r>
              <a:rPr lang="es-ES" sz="1700" i="1" u="none" strike="noStrike" cap="none" dirty="0">
                <a:solidFill>
                  <a:schemeClr val="dk1"/>
                </a:solidFill>
                <a:latin typeface="Montserrat"/>
                <a:ea typeface="Montserrat"/>
                <a:cs typeface="Montserrat"/>
                <a:sym typeface="Montserrat"/>
              </a:rPr>
              <a:t> </a:t>
            </a:r>
            <a:r>
              <a:rPr lang="es-ES" sz="1700" i="1" u="none" strike="noStrike" cap="none" dirty="0" err="1">
                <a:solidFill>
                  <a:schemeClr val="dk1"/>
                </a:solidFill>
                <a:latin typeface="Montserrat"/>
                <a:ea typeface="Montserrat"/>
                <a:cs typeface="Montserrat"/>
                <a:sym typeface="Montserrat"/>
              </a:rPr>
              <a:t>University</a:t>
            </a:r>
            <a:r>
              <a:rPr lang="es-ES" sz="1700" i="1" u="none" strike="noStrike" cap="none" dirty="0">
                <a:solidFill>
                  <a:schemeClr val="dk1"/>
                </a:solidFill>
                <a:latin typeface="Montserrat"/>
                <a:ea typeface="Montserrat"/>
                <a:cs typeface="Montserrat"/>
                <a:sym typeface="Montserrat"/>
              </a:rPr>
              <a:t> of </a:t>
            </a:r>
            <a:r>
              <a:rPr lang="es-ES" sz="1700" i="1" u="none" strike="noStrike" cap="none" dirty="0" err="1">
                <a:solidFill>
                  <a:schemeClr val="dk1"/>
                </a:solidFill>
                <a:latin typeface="Montserrat"/>
                <a:ea typeface="Montserrat"/>
                <a:cs typeface="Montserrat"/>
                <a:sym typeface="Montserrat"/>
              </a:rPr>
              <a:t>Catalonia</a:t>
            </a:r>
            <a:r>
              <a:rPr lang="es-ES" sz="1700" i="1" u="none" strike="noStrike" cap="none" dirty="0">
                <a:solidFill>
                  <a:schemeClr val="dk1"/>
                </a:solidFill>
                <a:latin typeface="Montserrat"/>
                <a:ea typeface="Montserrat"/>
                <a:cs typeface="Montserrat"/>
                <a:sym typeface="Montserrat"/>
              </a:rPr>
              <a:t>) </a:t>
            </a:r>
            <a:r>
              <a:rPr lang="es-ES" sz="1700" i="1" u="none" strike="noStrike" cap="none" dirty="0" err="1">
                <a:solidFill>
                  <a:schemeClr val="dk1"/>
                </a:solidFill>
                <a:latin typeface="Montserrat"/>
                <a:ea typeface="Montserrat"/>
                <a:cs typeface="Montserrat"/>
                <a:sym typeface="Montserrat"/>
              </a:rPr>
              <a:t>integrating</a:t>
            </a:r>
            <a:r>
              <a:rPr lang="es-ES" sz="1700" i="1" u="none" strike="noStrike" cap="none" dirty="0">
                <a:solidFill>
                  <a:schemeClr val="dk1"/>
                </a:solidFill>
                <a:latin typeface="Montserrat"/>
                <a:ea typeface="Montserrat"/>
                <a:cs typeface="Montserrat"/>
                <a:sym typeface="Montserrat"/>
              </a:rPr>
              <a:t> </a:t>
            </a:r>
            <a:r>
              <a:rPr lang="es-ES" sz="1700" i="1" u="none" strike="noStrike" cap="none" dirty="0" err="1">
                <a:solidFill>
                  <a:schemeClr val="dk1"/>
                </a:solidFill>
                <a:latin typeface="Montserrat"/>
                <a:ea typeface="Montserrat"/>
                <a:cs typeface="Montserrat"/>
                <a:sym typeface="Montserrat"/>
              </a:rPr>
              <a:t>its</a:t>
            </a:r>
            <a:r>
              <a:rPr lang="es-ES" sz="1700" i="1" u="none" strike="noStrike" cap="none" dirty="0">
                <a:solidFill>
                  <a:schemeClr val="dk1"/>
                </a:solidFill>
                <a:latin typeface="Montserrat"/>
                <a:ea typeface="Montserrat"/>
                <a:cs typeface="Montserrat"/>
                <a:sym typeface="Montserrat"/>
              </a:rPr>
              <a:t> </a:t>
            </a:r>
            <a:r>
              <a:rPr lang="es-ES" sz="1700" i="1" u="none" strike="noStrike" cap="none" dirty="0" err="1">
                <a:solidFill>
                  <a:schemeClr val="dk1"/>
                </a:solidFill>
                <a:latin typeface="Montserrat"/>
                <a:ea typeface="Montserrat"/>
                <a:cs typeface="Montserrat"/>
                <a:sym typeface="Montserrat"/>
              </a:rPr>
              <a:t>expertise</a:t>
            </a:r>
            <a:r>
              <a:rPr lang="es-ES" sz="1700" i="1" u="none" strike="noStrike" cap="none" dirty="0">
                <a:solidFill>
                  <a:schemeClr val="dk1"/>
                </a:solidFill>
                <a:latin typeface="Montserrat"/>
                <a:ea typeface="Montserrat"/>
                <a:cs typeface="Montserrat"/>
                <a:sym typeface="Montserrat"/>
              </a:rPr>
              <a:t> in Digital </a:t>
            </a:r>
            <a:r>
              <a:rPr lang="es-ES" sz="1700" i="1" u="none" strike="noStrike" cap="none" dirty="0" err="1">
                <a:solidFill>
                  <a:schemeClr val="dk1"/>
                </a:solidFill>
                <a:latin typeface="Montserrat"/>
                <a:ea typeface="Montserrat"/>
                <a:cs typeface="Montserrat"/>
                <a:sym typeface="Montserrat"/>
              </a:rPr>
              <a:t>Manufacturing</a:t>
            </a:r>
            <a:r>
              <a:rPr lang="es-ES" sz="1700" i="1" u="none" strike="noStrike" cap="none" dirty="0">
                <a:solidFill>
                  <a:schemeClr val="dk1"/>
                </a:solidFill>
                <a:latin typeface="Montserrat"/>
                <a:ea typeface="Montserrat"/>
                <a:cs typeface="Montserrat"/>
                <a:sym typeface="Montserrat"/>
              </a:rPr>
              <a:t>. </a:t>
            </a:r>
            <a:r>
              <a:rPr lang="es-ES" sz="1700" b="1" i="1" u="none" strike="noStrike" cap="none" dirty="0" err="1">
                <a:solidFill>
                  <a:srgbClr val="FFFF00"/>
                </a:solidFill>
                <a:latin typeface="Montserrat"/>
                <a:ea typeface="Montserrat"/>
                <a:cs typeface="Montserrat"/>
                <a:sym typeface="Montserrat"/>
              </a:rPr>
              <a:t>Oriented</a:t>
            </a:r>
            <a:r>
              <a:rPr lang="es-ES" sz="1700" b="1" i="1" u="none" strike="noStrike" cap="none" dirty="0">
                <a:solidFill>
                  <a:srgbClr val="FFFF00"/>
                </a:solidFill>
                <a:latin typeface="Montserrat"/>
                <a:ea typeface="Montserrat"/>
                <a:cs typeface="Montserrat"/>
                <a:sym typeface="Montserrat"/>
              </a:rPr>
              <a:t> </a:t>
            </a:r>
            <a:r>
              <a:rPr lang="es-ES" sz="1700" b="1" i="1" u="none" strike="noStrike" cap="none" dirty="0" err="1">
                <a:solidFill>
                  <a:srgbClr val="FFFF00"/>
                </a:solidFill>
                <a:latin typeface="Montserrat"/>
                <a:ea typeface="Montserrat"/>
                <a:cs typeface="Montserrat"/>
                <a:sym typeface="Montserrat"/>
              </a:rPr>
              <a:t>to</a:t>
            </a:r>
            <a:r>
              <a:rPr lang="es-ES" sz="1700" b="1" i="1" u="none" strike="noStrike" cap="none" dirty="0">
                <a:solidFill>
                  <a:srgbClr val="FFFF00"/>
                </a:solidFill>
                <a:latin typeface="Montserrat"/>
                <a:ea typeface="Montserrat"/>
                <a:cs typeface="Montserrat"/>
                <a:sym typeface="Montserrat"/>
              </a:rPr>
              <a:t> </a:t>
            </a:r>
            <a:r>
              <a:rPr lang="es-ES" sz="1700" b="1" i="1" u="none" strike="noStrike" cap="none" dirty="0" err="1">
                <a:solidFill>
                  <a:srgbClr val="FFFF00"/>
                </a:solidFill>
                <a:latin typeface="Montserrat"/>
                <a:ea typeface="Montserrat"/>
                <a:cs typeface="Montserrat"/>
                <a:sym typeface="Montserrat"/>
              </a:rPr>
              <a:t>Advanced</a:t>
            </a:r>
            <a:r>
              <a:rPr lang="es-ES" sz="1700" b="1" i="1" u="none" strike="noStrike" cap="none" dirty="0">
                <a:solidFill>
                  <a:srgbClr val="FFFF00"/>
                </a:solidFill>
                <a:latin typeface="Montserrat"/>
                <a:ea typeface="Montserrat"/>
                <a:cs typeface="Montserrat"/>
                <a:sym typeface="Montserrat"/>
              </a:rPr>
              <a:t> </a:t>
            </a:r>
            <a:r>
              <a:rPr lang="es-ES" sz="1700" b="1" i="1" u="none" strike="noStrike" cap="none" dirty="0" err="1">
                <a:solidFill>
                  <a:srgbClr val="FFFF00"/>
                </a:solidFill>
                <a:latin typeface="Montserrat"/>
                <a:ea typeface="Montserrat"/>
                <a:cs typeface="Montserrat"/>
                <a:sym typeface="Montserrat"/>
              </a:rPr>
              <a:t>Manufacturing</a:t>
            </a:r>
            <a:r>
              <a:rPr lang="es-ES" sz="1700" b="1" i="1" u="none" strike="noStrike" cap="none" dirty="0">
                <a:solidFill>
                  <a:srgbClr val="FFFF00"/>
                </a:solidFill>
                <a:latin typeface="Montserrat"/>
                <a:ea typeface="Montserrat"/>
                <a:cs typeface="Montserrat"/>
                <a:sym typeface="Montserrat"/>
              </a:rPr>
              <a:t> in general, and </a:t>
            </a:r>
            <a:r>
              <a:rPr lang="es-ES" sz="1700" b="1" i="1" u="none" strike="noStrike" cap="none" dirty="0" err="1">
                <a:solidFill>
                  <a:srgbClr val="FFFF00"/>
                </a:solidFill>
                <a:latin typeface="Montserrat"/>
                <a:ea typeface="Montserrat"/>
                <a:cs typeface="Montserrat"/>
                <a:sym typeface="Montserrat"/>
              </a:rPr>
              <a:t>Additive</a:t>
            </a:r>
            <a:r>
              <a:rPr lang="es-ES" sz="1700" b="1" i="1" u="none" strike="noStrike" cap="none" dirty="0">
                <a:solidFill>
                  <a:srgbClr val="FFFF00"/>
                </a:solidFill>
                <a:latin typeface="Montserrat"/>
                <a:ea typeface="Montserrat"/>
                <a:cs typeface="Montserrat"/>
                <a:sym typeface="Montserrat"/>
              </a:rPr>
              <a:t> </a:t>
            </a:r>
            <a:r>
              <a:rPr lang="es-ES" sz="1700" b="1" i="1" u="none" strike="noStrike" cap="none" dirty="0" err="1">
                <a:solidFill>
                  <a:srgbClr val="FFFF00"/>
                </a:solidFill>
                <a:latin typeface="Montserrat"/>
                <a:ea typeface="Montserrat"/>
                <a:cs typeface="Montserrat"/>
                <a:sym typeface="Montserrat"/>
              </a:rPr>
              <a:t>Manufacturing</a:t>
            </a:r>
            <a:r>
              <a:rPr lang="es-ES" sz="1700" b="1" i="1" u="none" strike="noStrike" cap="none" dirty="0">
                <a:solidFill>
                  <a:srgbClr val="FFFF00"/>
                </a:solidFill>
                <a:latin typeface="Montserrat"/>
                <a:ea typeface="Montserrat"/>
                <a:cs typeface="Montserrat"/>
                <a:sym typeface="Montserrat"/>
              </a:rPr>
              <a:t> in particular</a:t>
            </a:r>
            <a:endParaRPr sz="1400" b="1" i="0" u="none" strike="noStrike" cap="none" dirty="0">
              <a:solidFill>
                <a:srgbClr val="FFFF00"/>
              </a:solidFill>
              <a:latin typeface="Montserrat"/>
              <a:ea typeface="Montserrat"/>
              <a:cs typeface="Montserrat"/>
              <a:sym typeface="Montserrat"/>
            </a:endParaRPr>
          </a:p>
        </p:txBody>
      </p:sp>
      <p:pic>
        <p:nvPicPr>
          <p:cNvPr id="91" name="Google Shape;91;p36"/>
          <p:cNvPicPr preferRelativeResize="0"/>
          <p:nvPr/>
        </p:nvPicPr>
        <p:blipFill>
          <a:blip r:embed="rId4">
            <a:alphaModFix/>
          </a:blip>
          <a:stretch>
            <a:fillRect/>
          </a:stretch>
        </p:blipFill>
        <p:spPr>
          <a:xfrm>
            <a:off x="2140013" y="2652688"/>
            <a:ext cx="4950205" cy="2424875"/>
          </a:xfrm>
          <a:prstGeom prst="rect">
            <a:avLst/>
          </a:prstGeom>
          <a:noFill/>
          <a:ln>
            <a:noFill/>
          </a:ln>
        </p:spPr>
      </p:pic>
      <p:pic>
        <p:nvPicPr>
          <p:cNvPr id="92" name="Google Shape;92;p36"/>
          <p:cNvPicPr preferRelativeResize="0"/>
          <p:nvPr/>
        </p:nvPicPr>
        <p:blipFill>
          <a:blip r:embed="rId5">
            <a:alphaModFix/>
          </a:blip>
          <a:stretch>
            <a:fillRect/>
          </a:stretch>
        </p:blipFill>
        <p:spPr>
          <a:xfrm>
            <a:off x="406576" y="286266"/>
            <a:ext cx="689300" cy="4378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96"/>
        <p:cNvGrpSpPr/>
        <p:nvPr/>
      </p:nvGrpSpPr>
      <p:grpSpPr>
        <a:xfrm>
          <a:off x="0" y="0"/>
          <a:ext cx="0" cy="0"/>
          <a:chOff x="0" y="0"/>
          <a:chExt cx="0" cy="0"/>
        </a:xfrm>
      </p:grpSpPr>
      <p:pic>
        <p:nvPicPr>
          <p:cNvPr id="97" name="Google Shape;97;g3395b128e2a_0_18"/>
          <p:cNvPicPr preferRelativeResize="0"/>
          <p:nvPr/>
        </p:nvPicPr>
        <p:blipFill rotWithShape="1">
          <a:blip r:embed="rId3">
            <a:alphaModFix/>
          </a:blip>
          <a:srcRect t="19787" b="31439"/>
          <a:stretch/>
        </p:blipFill>
        <p:spPr>
          <a:xfrm>
            <a:off x="0" y="-40400"/>
            <a:ext cx="9143999" cy="2975050"/>
          </a:xfrm>
          <a:prstGeom prst="rect">
            <a:avLst/>
          </a:prstGeom>
          <a:noFill/>
          <a:ln>
            <a:noFill/>
          </a:ln>
        </p:spPr>
      </p:pic>
      <p:sp>
        <p:nvSpPr>
          <p:cNvPr id="98" name="Google Shape;98;g3395b128e2a_0_18"/>
          <p:cNvSpPr/>
          <p:nvPr/>
        </p:nvSpPr>
        <p:spPr>
          <a:xfrm>
            <a:off x="3540951" y="3772400"/>
            <a:ext cx="1299300" cy="133500"/>
          </a:xfrm>
          <a:prstGeom prst="rect">
            <a:avLst/>
          </a:prstGeom>
          <a:solidFill>
            <a:srgbClr val="307A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9" name="Google Shape;99;g3395b128e2a_0_18"/>
          <p:cNvGrpSpPr/>
          <p:nvPr/>
        </p:nvGrpSpPr>
        <p:grpSpPr>
          <a:xfrm>
            <a:off x="3499966" y="3492991"/>
            <a:ext cx="92400" cy="411825"/>
            <a:chOff x="845575" y="2563700"/>
            <a:chExt cx="92400" cy="411825"/>
          </a:xfrm>
        </p:grpSpPr>
        <p:cxnSp>
          <p:nvCxnSpPr>
            <p:cNvPr id="100" name="Google Shape;100;g3395b128e2a_0_18"/>
            <p:cNvCxnSpPr/>
            <p:nvPr/>
          </p:nvCxnSpPr>
          <p:spPr>
            <a:xfrm>
              <a:off x="891775" y="2616125"/>
              <a:ext cx="0" cy="359400"/>
            </a:xfrm>
            <a:prstGeom prst="straightConnector1">
              <a:avLst/>
            </a:prstGeom>
            <a:noFill/>
            <a:ln w="9525" cap="flat" cmpd="sng">
              <a:solidFill>
                <a:schemeClr val="dk1"/>
              </a:solidFill>
              <a:prstDash val="solid"/>
              <a:round/>
              <a:headEnd type="none" w="sm" len="sm"/>
              <a:tailEnd type="none" w="sm" len="sm"/>
            </a:ln>
          </p:spPr>
        </p:cxnSp>
        <p:sp>
          <p:nvSpPr>
            <p:cNvPr id="101" name="Google Shape;101;g3395b128e2a_0_18"/>
            <p:cNvSpPr/>
            <p:nvPr/>
          </p:nvSpPr>
          <p:spPr>
            <a:xfrm>
              <a:off x="845575" y="2563700"/>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2" name="Google Shape;102;g3395b128e2a_0_18"/>
          <p:cNvSpPr txBox="1"/>
          <p:nvPr/>
        </p:nvSpPr>
        <p:spPr>
          <a:xfrm>
            <a:off x="3218329" y="3908179"/>
            <a:ext cx="6927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s-ES" sz="1200" b="1" i="0" u="none" strike="noStrike" cap="none">
                <a:solidFill>
                  <a:schemeClr val="dk1"/>
                </a:solidFill>
                <a:latin typeface="Montserrat"/>
                <a:ea typeface="Montserrat"/>
                <a:cs typeface="Montserrat"/>
                <a:sym typeface="Montserrat"/>
              </a:rPr>
              <a:t>2018</a:t>
            </a:r>
            <a:endParaRPr sz="1200" b="1" i="0" u="none" strike="noStrike" cap="none">
              <a:solidFill>
                <a:schemeClr val="dk1"/>
              </a:solidFill>
              <a:latin typeface="Montserrat"/>
              <a:ea typeface="Montserrat"/>
              <a:cs typeface="Montserrat"/>
              <a:sym typeface="Montserrat"/>
            </a:endParaRPr>
          </a:p>
        </p:txBody>
      </p:sp>
      <p:sp>
        <p:nvSpPr>
          <p:cNvPr id="103" name="Google Shape;103;g3395b128e2a_0_18"/>
          <p:cNvSpPr txBox="1"/>
          <p:nvPr/>
        </p:nvSpPr>
        <p:spPr>
          <a:xfrm>
            <a:off x="2685175" y="2973950"/>
            <a:ext cx="1722000" cy="31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0" i="0" u="none" strike="noStrike" cap="none">
                <a:solidFill>
                  <a:schemeClr val="dk1"/>
                </a:solidFill>
                <a:latin typeface="Montserrat"/>
                <a:ea typeface="Montserrat"/>
                <a:cs typeface="Montserrat"/>
                <a:sym typeface="Montserrat"/>
              </a:rPr>
              <a:t>BCN3D Spin-off creation</a:t>
            </a:r>
            <a:endParaRPr sz="1400" b="0" i="0" u="none" strike="noStrike" cap="none">
              <a:solidFill>
                <a:schemeClr val="dk1"/>
              </a:solidFill>
              <a:latin typeface="Montserrat"/>
              <a:ea typeface="Montserrat"/>
              <a:cs typeface="Montserrat"/>
              <a:sym typeface="Montserrat"/>
            </a:endParaRPr>
          </a:p>
        </p:txBody>
      </p:sp>
      <p:sp>
        <p:nvSpPr>
          <p:cNvPr id="104" name="Google Shape;104;g3395b128e2a_0_18"/>
          <p:cNvSpPr/>
          <p:nvPr/>
        </p:nvSpPr>
        <p:spPr>
          <a:xfrm>
            <a:off x="4813500" y="3772400"/>
            <a:ext cx="1557300" cy="13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 name="Google Shape;105;g3395b128e2a_0_18"/>
          <p:cNvGrpSpPr/>
          <p:nvPr/>
        </p:nvGrpSpPr>
        <p:grpSpPr>
          <a:xfrm>
            <a:off x="4441660" y="3395522"/>
            <a:ext cx="745800" cy="788696"/>
            <a:chOff x="6435810" y="2702596"/>
            <a:chExt cx="745800" cy="788696"/>
          </a:xfrm>
        </p:grpSpPr>
        <p:grpSp>
          <p:nvGrpSpPr>
            <p:cNvPr id="106" name="Google Shape;106;g3395b128e2a_0_18"/>
            <p:cNvGrpSpPr/>
            <p:nvPr/>
          </p:nvGrpSpPr>
          <p:grpSpPr>
            <a:xfrm rot="10800000">
              <a:off x="6760035" y="3079467"/>
              <a:ext cx="92400" cy="411825"/>
              <a:chOff x="2070100" y="2563700"/>
              <a:chExt cx="92400" cy="411825"/>
            </a:xfrm>
          </p:grpSpPr>
          <p:cxnSp>
            <p:nvCxnSpPr>
              <p:cNvPr id="107" name="Google Shape;107;g3395b128e2a_0_18"/>
              <p:cNvCxnSpPr/>
              <p:nvPr/>
            </p:nvCxnSpPr>
            <p:spPr>
              <a:xfrm>
                <a:off x="2116300" y="2616125"/>
                <a:ext cx="0" cy="359400"/>
              </a:xfrm>
              <a:prstGeom prst="straightConnector1">
                <a:avLst/>
              </a:prstGeom>
              <a:noFill/>
              <a:ln w="9525" cap="flat" cmpd="sng">
                <a:solidFill>
                  <a:schemeClr val="dk1"/>
                </a:solidFill>
                <a:prstDash val="solid"/>
                <a:round/>
                <a:headEnd type="none" w="sm" len="sm"/>
                <a:tailEnd type="none" w="sm" len="sm"/>
              </a:ln>
            </p:spPr>
          </p:cxnSp>
          <p:sp>
            <p:nvSpPr>
              <p:cNvPr id="108" name="Google Shape;108;g3395b128e2a_0_18"/>
              <p:cNvSpPr/>
              <p:nvPr/>
            </p:nvSpPr>
            <p:spPr>
              <a:xfrm>
                <a:off x="2070100" y="2563700"/>
                <a:ext cx="92400" cy="924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 name="Google Shape;109;g3395b128e2a_0_18"/>
            <p:cNvSpPr txBox="1"/>
            <p:nvPr/>
          </p:nvSpPr>
          <p:spPr>
            <a:xfrm>
              <a:off x="6435810" y="2702596"/>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s-ES" sz="1200" b="1" i="0" u="none" strike="noStrike" cap="none">
                  <a:solidFill>
                    <a:schemeClr val="dk1"/>
                  </a:solidFill>
                  <a:latin typeface="Poppins"/>
                  <a:ea typeface="Poppins"/>
                  <a:cs typeface="Poppins"/>
                  <a:sym typeface="Poppins"/>
                </a:rPr>
                <a:t>2021</a:t>
              </a:r>
              <a:endParaRPr sz="1200" b="1" i="0" u="none" strike="noStrike" cap="none">
                <a:solidFill>
                  <a:schemeClr val="dk1"/>
                </a:solidFill>
                <a:latin typeface="Poppins"/>
                <a:ea typeface="Poppins"/>
                <a:cs typeface="Poppins"/>
                <a:sym typeface="Poppins"/>
              </a:endParaRPr>
            </a:p>
          </p:txBody>
        </p:sp>
      </p:grpSp>
      <p:sp>
        <p:nvSpPr>
          <p:cNvPr id="110" name="Google Shape;110;g3395b128e2a_0_18"/>
          <p:cNvSpPr txBox="1"/>
          <p:nvPr/>
        </p:nvSpPr>
        <p:spPr>
          <a:xfrm>
            <a:off x="25841" y="3908189"/>
            <a:ext cx="8712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s-ES" sz="1200" b="1" i="0" u="none" strike="noStrike" cap="none">
                <a:solidFill>
                  <a:schemeClr val="dk1"/>
                </a:solidFill>
                <a:latin typeface="Montserrat"/>
                <a:ea typeface="Montserrat"/>
                <a:cs typeface="Montserrat"/>
                <a:sym typeface="Montserrat"/>
              </a:rPr>
              <a:t>1990</a:t>
            </a:r>
            <a:endParaRPr sz="1200" b="1" i="0" u="none" strike="noStrike" cap="none">
              <a:solidFill>
                <a:schemeClr val="dk1"/>
              </a:solidFill>
              <a:latin typeface="Montserrat"/>
              <a:ea typeface="Montserrat"/>
              <a:cs typeface="Montserrat"/>
              <a:sym typeface="Montserrat"/>
            </a:endParaRPr>
          </a:p>
        </p:txBody>
      </p:sp>
      <p:grpSp>
        <p:nvGrpSpPr>
          <p:cNvPr id="111" name="Google Shape;111;g3395b128e2a_0_18"/>
          <p:cNvGrpSpPr/>
          <p:nvPr/>
        </p:nvGrpSpPr>
        <p:grpSpPr>
          <a:xfrm>
            <a:off x="410875" y="3492991"/>
            <a:ext cx="92400" cy="411825"/>
            <a:chOff x="845575" y="2563700"/>
            <a:chExt cx="92400" cy="411825"/>
          </a:xfrm>
        </p:grpSpPr>
        <p:cxnSp>
          <p:nvCxnSpPr>
            <p:cNvPr id="112" name="Google Shape;112;g3395b128e2a_0_18"/>
            <p:cNvCxnSpPr/>
            <p:nvPr/>
          </p:nvCxnSpPr>
          <p:spPr>
            <a:xfrm>
              <a:off x="891775" y="2616125"/>
              <a:ext cx="0" cy="359400"/>
            </a:xfrm>
            <a:prstGeom prst="straightConnector1">
              <a:avLst/>
            </a:prstGeom>
            <a:noFill/>
            <a:ln w="9525" cap="flat" cmpd="sng">
              <a:solidFill>
                <a:schemeClr val="dk1"/>
              </a:solidFill>
              <a:prstDash val="solid"/>
              <a:round/>
              <a:headEnd type="none" w="sm" len="sm"/>
              <a:tailEnd type="none" w="sm" len="sm"/>
            </a:ln>
          </p:spPr>
        </p:cxnSp>
        <p:sp>
          <p:nvSpPr>
            <p:cNvPr id="113" name="Google Shape;113;g3395b128e2a_0_18"/>
            <p:cNvSpPr/>
            <p:nvPr/>
          </p:nvSpPr>
          <p:spPr>
            <a:xfrm>
              <a:off x="845575" y="2563700"/>
              <a:ext cx="92400" cy="924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 name="Google Shape;114;g3395b128e2a_0_18"/>
          <p:cNvSpPr txBox="1"/>
          <p:nvPr/>
        </p:nvSpPr>
        <p:spPr>
          <a:xfrm>
            <a:off x="101050" y="2934638"/>
            <a:ext cx="2253600" cy="39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a:solidFill>
                  <a:schemeClr val="dk1"/>
                </a:solidFill>
                <a:latin typeface="Montserrat"/>
                <a:ea typeface="Montserrat"/>
                <a:cs typeface="Montserrat"/>
                <a:sym typeface="Montserrat"/>
              </a:rPr>
              <a:t>Centre </a:t>
            </a:r>
            <a:r>
              <a:rPr lang="es-ES" sz="1400" b="0" i="0" u="none" strike="noStrike" cap="none">
                <a:solidFill>
                  <a:schemeClr val="dk1"/>
                </a:solidFill>
                <a:latin typeface="Montserrat"/>
                <a:ea typeface="Montserrat"/>
                <a:cs typeface="Montserrat"/>
                <a:sym typeface="Montserrat"/>
              </a:rPr>
              <a:t>CIM</a:t>
            </a:r>
            <a:endParaRPr>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s-ES">
                <a:solidFill>
                  <a:schemeClr val="dk1"/>
                </a:solidFill>
                <a:latin typeface="Montserrat"/>
                <a:ea typeface="Montserrat"/>
                <a:cs typeface="Montserrat"/>
                <a:sym typeface="Montserrat"/>
              </a:rPr>
              <a:t>Creation</a:t>
            </a:r>
            <a:endParaRPr sz="1400" b="0" i="0" u="none" strike="noStrike" cap="none">
              <a:solidFill>
                <a:schemeClr val="dk1"/>
              </a:solidFill>
              <a:latin typeface="Montserrat"/>
              <a:ea typeface="Montserrat"/>
              <a:cs typeface="Montserrat"/>
              <a:sym typeface="Montserrat"/>
            </a:endParaRPr>
          </a:p>
        </p:txBody>
      </p:sp>
      <p:sp>
        <p:nvSpPr>
          <p:cNvPr id="115" name="Google Shape;115;g3395b128e2a_0_18"/>
          <p:cNvSpPr/>
          <p:nvPr/>
        </p:nvSpPr>
        <p:spPr>
          <a:xfrm>
            <a:off x="1582602" y="3772401"/>
            <a:ext cx="1958400" cy="13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 name="Google Shape;116;g3395b128e2a_0_18"/>
          <p:cNvGrpSpPr/>
          <p:nvPr/>
        </p:nvGrpSpPr>
        <p:grpSpPr>
          <a:xfrm>
            <a:off x="710625" y="3395522"/>
            <a:ext cx="2116500" cy="1732503"/>
            <a:chOff x="2018975" y="2702596"/>
            <a:chExt cx="2116500" cy="1732503"/>
          </a:xfrm>
        </p:grpSpPr>
        <p:sp>
          <p:nvSpPr>
            <p:cNvPr id="117" name="Google Shape;117;g3395b128e2a_0_18"/>
            <p:cNvSpPr txBox="1"/>
            <p:nvPr/>
          </p:nvSpPr>
          <p:spPr>
            <a:xfrm>
              <a:off x="2755820" y="2702596"/>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s-ES" sz="1200" b="1" i="0" u="none" strike="noStrike" cap="none">
                  <a:solidFill>
                    <a:schemeClr val="dk1"/>
                  </a:solidFill>
                  <a:latin typeface="Montserrat"/>
                  <a:ea typeface="Montserrat"/>
                  <a:cs typeface="Montserrat"/>
                  <a:sym typeface="Montserrat"/>
                </a:rPr>
                <a:t>1997</a:t>
              </a:r>
              <a:endParaRPr sz="1200" b="1" i="0" u="none" strike="noStrike" cap="none">
                <a:solidFill>
                  <a:schemeClr val="dk1"/>
                </a:solidFill>
                <a:latin typeface="Montserrat"/>
                <a:ea typeface="Montserrat"/>
                <a:cs typeface="Montserrat"/>
                <a:sym typeface="Montserrat"/>
              </a:endParaRPr>
            </a:p>
          </p:txBody>
        </p:sp>
        <p:grpSp>
          <p:nvGrpSpPr>
            <p:cNvPr id="118" name="Google Shape;118;g3395b128e2a_0_18"/>
            <p:cNvGrpSpPr/>
            <p:nvPr/>
          </p:nvGrpSpPr>
          <p:grpSpPr>
            <a:xfrm rot="10800000">
              <a:off x="3079298" y="3079467"/>
              <a:ext cx="92400" cy="411825"/>
              <a:chOff x="1839875" y="2563700"/>
              <a:chExt cx="92400" cy="411825"/>
            </a:xfrm>
          </p:grpSpPr>
          <p:cxnSp>
            <p:nvCxnSpPr>
              <p:cNvPr id="119" name="Google Shape;119;g3395b128e2a_0_18"/>
              <p:cNvCxnSpPr/>
              <p:nvPr/>
            </p:nvCxnSpPr>
            <p:spPr>
              <a:xfrm>
                <a:off x="1886075" y="2616125"/>
                <a:ext cx="0" cy="359400"/>
              </a:xfrm>
              <a:prstGeom prst="straightConnector1">
                <a:avLst/>
              </a:prstGeom>
              <a:noFill/>
              <a:ln w="9525" cap="flat" cmpd="sng">
                <a:solidFill>
                  <a:schemeClr val="dk1"/>
                </a:solidFill>
                <a:prstDash val="solid"/>
                <a:round/>
                <a:headEnd type="none" w="sm" len="sm"/>
                <a:tailEnd type="none" w="sm" len="sm"/>
              </a:ln>
            </p:spPr>
          </p:cxnSp>
          <p:sp>
            <p:nvSpPr>
              <p:cNvPr id="120" name="Google Shape;120;g3395b128e2a_0_18"/>
              <p:cNvSpPr/>
              <p:nvPr/>
            </p:nvSpPr>
            <p:spPr>
              <a:xfrm>
                <a:off x="1839875" y="2563700"/>
                <a:ext cx="92400" cy="924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1" name="Google Shape;121;g3395b128e2a_0_18"/>
            <p:cNvSpPr txBox="1"/>
            <p:nvPr/>
          </p:nvSpPr>
          <p:spPr>
            <a:xfrm>
              <a:off x="2018975" y="3491299"/>
              <a:ext cx="2116500" cy="94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1400"/>
                <a:buFont typeface="Arial"/>
                <a:buNone/>
              </a:pPr>
              <a:r>
                <a:rPr lang="es-ES" sz="1400" b="0" i="0" u="none" strike="noStrike" cap="none">
                  <a:solidFill>
                    <a:schemeClr val="dk1"/>
                  </a:solidFill>
                  <a:latin typeface="Montserrat"/>
                  <a:ea typeface="Montserrat"/>
                  <a:cs typeface="Montserrat"/>
                  <a:sym typeface="Montserrat"/>
                </a:rPr>
                <a:t>First SLA 3D Printer in Catalunya</a:t>
              </a:r>
              <a:endParaRPr sz="1400" b="0" i="0" u="none" strike="noStrike" cap="none">
                <a:solidFill>
                  <a:schemeClr val="dk1"/>
                </a:solidFill>
                <a:latin typeface="Montserrat"/>
                <a:ea typeface="Montserrat"/>
                <a:cs typeface="Montserrat"/>
                <a:sym typeface="Montserrat"/>
              </a:endParaRPr>
            </a:p>
          </p:txBody>
        </p:sp>
      </p:grpSp>
      <p:sp>
        <p:nvSpPr>
          <p:cNvPr id="122" name="Google Shape;122;g3395b128e2a_0_18"/>
          <p:cNvSpPr txBox="1"/>
          <p:nvPr/>
        </p:nvSpPr>
        <p:spPr>
          <a:xfrm>
            <a:off x="0" y="967472"/>
            <a:ext cx="9144000" cy="1109700"/>
          </a:xfrm>
          <a:prstGeom prst="rect">
            <a:avLst/>
          </a:prstGeom>
          <a:solidFill>
            <a:srgbClr val="0E3057">
              <a:alpha val="49370"/>
            </a:srgbClr>
          </a:solidFill>
          <a:ln>
            <a:noFill/>
          </a:ln>
        </p:spPr>
        <p:txBody>
          <a:bodyPr spcFirstLastPara="1" wrap="square" lIns="91425" tIns="91425" rIns="91425" bIns="91425" anchor="t" anchorCtr="0">
            <a:noAutofit/>
          </a:bodyPr>
          <a:lstStyle/>
          <a:p>
            <a:pPr marL="0" marR="0" lvl="0" indent="0" algn="ctr" rtl="0">
              <a:lnSpc>
                <a:spcPct val="107916"/>
              </a:lnSpc>
              <a:spcBef>
                <a:spcPts val="0"/>
              </a:spcBef>
              <a:spcAft>
                <a:spcPts val="0"/>
              </a:spcAft>
              <a:buClr>
                <a:srgbClr val="000000"/>
              </a:buClr>
              <a:buSzPts val="1200"/>
              <a:buFont typeface="Arial"/>
              <a:buNone/>
            </a:pPr>
            <a:r>
              <a:rPr lang="es-ES" sz="1900" b="0" i="0" u="none" strike="noStrike" cap="none">
                <a:solidFill>
                  <a:schemeClr val="dk1"/>
                </a:solidFill>
                <a:latin typeface="Montserrat"/>
                <a:ea typeface="Montserrat"/>
                <a:cs typeface="Montserrat"/>
                <a:sym typeface="Montserrat"/>
              </a:rPr>
              <a:t>Our goal is to Promote innovation and industrial competitiveness through digital manufacturing, integrating research, technology transfer, and training to transform ideas into real solutions.</a:t>
            </a:r>
            <a:r>
              <a:rPr lang="es-ES" sz="1250" b="0" i="0" u="none" strike="noStrike" cap="none">
                <a:solidFill>
                  <a:srgbClr val="333333"/>
                </a:solidFill>
                <a:highlight>
                  <a:srgbClr val="FFFFFF"/>
                </a:highlight>
                <a:latin typeface="Montserrat"/>
                <a:ea typeface="Montserrat"/>
                <a:cs typeface="Montserrat"/>
                <a:sym typeface="Montserrat"/>
              </a:rPr>
              <a:t> </a:t>
            </a:r>
            <a:endParaRPr sz="1200" b="1" i="0" u="none" strike="noStrike" cap="none">
              <a:solidFill>
                <a:srgbClr val="3F3F3F"/>
              </a:solidFill>
              <a:highlight>
                <a:schemeClr val="dk1"/>
              </a:highlight>
              <a:latin typeface="Calibri"/>
              <a:ea typeface="Calibri"/>
              <a:cs typeface="Calibri"/>
              <a:sym typeface="Calibri"/>
            </a:endParaRPr>
          </a:p>
          <a:p>
            <a:pPr marL="0" marR="0" lvl="0" indent="0" algn="ctr" rtl="0">
              <a:lnSpc>
                <a:spcPct val="100000"/>
              </a:lnSpc>
              <a:spcBef>
                <a:spcPts val="800"/>
              </a:spcBef>
              <a:spcAft>
                <a:spcPts val="0"/>
              </a:spcAft>
              <a:buClr>
                <a:srgbClr val="000000"/>
              </a:buClr>
              <a:buSzPts val="1900"/>
              <a:buFont typeface="Arial"/>
              <a:buNone/>
            </a:pPr>
            <a:endParaRPr sz="1900" b="0" i="0" u="none" strike="noStrike" cap="none">
              <a:solidFill>
                <a:schemeClr val="dk1"/>
              </a:solidFill>
              <a:latin typeface="Montserrat"/>
              <a:ea typeface="Montserrat"/>
              <a:cs typeface="Montserrat"/>
              <a:sym typeface="Montserrat"/>
            </a:endParaRPr>
          </a:p>
        </p:txBody>
      </p:sp>
      <p:sp>
        <p:nvSpPr>
          <p:cNvPr id="123" name="Google Shape;123;g3395b128e2a_0_18"/>
          <p:cNvSpPr txBox="1"/>
          <p:nvPr/>
        </p:nvSpPr>
        <p:spPr>
          <a:xfrm>
            <a:off x="3990375" y="4208775"/>
            <a:ext cx="1722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0" i="0" u="none" strike="noStrike" cap="none">
                <a:solidFill>
                  <a:schemeClr val="dk1"/>
                </a:solidFill>
                <a:latin typeface="Century Gothic"/>
                <a:ea typeface="Century Gothic"/>
                <a:cs typeface="Century Gothic"/>
                <a:sym typeface="Century Gothic"/>
              </a:rPr>
              <a:t>New Metal Research line</a:t>
            </a:r>
            <a:endParaRPr sz="1400" b="0" i="0" u="none" strike="noStrike" cap="none">
              <a:solidFill>
                <a:schemeClr val="dk1"/>
              </a:solidFill>
              <a:latin typeface="Century Gothic"/>
              <a:ea typeface="Century Gothic"/>
              <a:cs typeface="Century Gothic"/>
              <a:sym typeface="Century Gothic"/>
            </a:endParaRPr>
          </a:p>
        </p:txBody>
      </p:sp>
      <p:sp>
        <p:nvSpPr>
          <p:cNvPr id="124" name="Google Shape;124;g3395b128e2a_0_18"/>
          <p:cNvSpPr/>
          <p:nvPr/>
        </p:nvSpPr>
        <p:spPr>
          <a:xfrm>
            <a:off x="6370800" y="3772400"/>
            <a:ext cx="1625400" cy="133500"/>
          </a:xfrm>
          <a:prstGeom prst="rect">
            <a:avLst/>
          </a:prstGeom>
          <a:solidFill>
            <a:srgbClr val="307A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5" name="Google Shape;125;g3395b128e2a_0_18"/>
          <p:cNvGrpSpPr/>
          <p:nvPr/>
        </p:nvGrpSpPr>
        <p:grpSpPr>
          <a:xfrm>
            <a:off x="6319366" y="3492991"/>
            <a:ext cx="92400" cy="411825"/>
            <a:chOff x="845575" y="2563700"/>
            <a:chExt cx="92400" cy="411825"/>
          </a:xfrm>
        </p:grpSpPr>
        <p:cxnSp>
          <p:nvCxnSpPr>
            <p:cNvPr id="126" name="Google Shape;126;g3395b128e2a_0_18"/>
            <p:cNvCxnSpPr/>
            <p:nvPr/>
          </p:nvCxnSpPr>
          <p:spPr>
            <a:xfrm>
              <a:off x="891775" y="2616125"/>
              <a:ext cx="0" cy="359400"/>
            </a:xfrm>
            <a:prstGeom prst="straightConnector1">
              <a:avLst/>
            </a:prstGeom>
            <a:noFill/>
            <a:ln w="9525" cap="flat" cmpd="sng">
              <a:solidFill>
                <a:schemeClr val="dk1"/>
              </a:solidFill>
              <a:prstDash val="solid"/>
              <a:round/>
              <a:headEnd type="none" w="sm" len="sm"/>
              <a:tailEnd type="none" w="sm" len="sm"/>
            </a:ln>
          </p:spPr>
        </p:cxnSp>
        <p:sp>
          <p:nvSpPr>
            <p:cNvPr id="127" name="Google Shape;127;g3395b128e2a_0_18"/>
            <p:cNvSpPr/>
            <p:nvPr/>
          </p:nvSpPr>
          <p:spPr>
            <a:xfrm>
              <a:off x="845575" y="2563700"/>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8" name="Google Shape;128;g3395b128e2a_0_18"/>
          <p:cNvSpPr txBox="1"/>
          <p:nvPr/>
        </p:nvSpPr>
        <p:spPr>
          <a:xfrm>
            <a:off x="6034672" y="3908172"/>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s-ES" sz="1200" b="1" i="0" u="none" strike="noStrike" cap="none">
                <a:solidFill>
                  <a:schemeClr val="dk1"/>
                </a:solidFill>
                <a:latin typeface="Montserrat"/>
                <a:ea typeface="Montserrat"/>
                <a:cs typeface="Montserrat"/>
                <a:sym typeface="Montserrat"/>
              </a:rPr>
              <a:t>2024</a:t>
            </a:r>
            <a:endParaRPr sz="1200" b="1" i="0" u="none" strike="noStrike" cap="none">
              <a:solidFill>
                <a:schemeClr val="dk1"/>
              </a:solidFill>
              <a:latin typeface="Montserrat"/>
              <a:ea typeface="Montserrat"/>
              <a:cs typeface="Montserrat"/>
              <a:sym typeface="Montserrat"/>
            </a:endParaRPr>
          </a:p>
        </p:txBody>
      </p:sp>
      <p:sp>
        <p:nvSpPr>
          <p:cNvPr id="129" name="Google Shape;129;g3395b128e2a_0_18"/>
          <p:cNvSpPr txBox="1"/>
          <p:nvPr/>
        </p:nvSpPr>
        <p:spPr>
          <a:xfrm>
            <a:off x="5582050" y="2973950"/>
            <a:ext cx="1722000" cy="5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0" i="0" u="none" strike="noStrike" cap="none">
                <a:solidFill>
                  <a:schemeClr val="dk1"/>
                </a:solidFill>
                <a:latin typeface="Century Gothic"/>
                <a:ea typeface="Century Gothic"/>
                <a:cs typeface="Century Gothic"/>
                <a:sym typeface="Century Gothic"/>
              </a:rPr>
              <a:t>Aridditive Spin-off creation</a:t>
            </a:r>
            <a:endParaRPr sz="1400" b="0" i="0" u="none" strike="noStrike" cap="none">
              <a:solidFill>
                <a:schemeClr val="dk1"/>
              </a:solidFill>
              <a:latin typeface="Century Gothic"/>
              <a:ea typeface="Century Gothic"/>
              <a:cs typeface="Century Gothic"/>
              <a:sym typeface="Century Gothic"/>
            </a:endParaRPr>
          </a:p>
        </p:txBody>
      </p:sp>
      <p:pic>
        <p:nvPicPr>
          <p:cNvPr id="130" name="Google Shape;130;g3395b128e2a_0_18"/>
          <p:cNvPicPr preferRelativeResize="0"/>
          <p:nvPr/>
        </p:nvPicPr>
        <p:blipFill>
          <a:blip r:embed="rId4">
            <a:alphaModFix/>
          </a:blip>
          <a:stretch>
            <a:fillRect/>
          </a:stretch>
        </p:blipFill>
        <p:spPr>
          <a:xfrm>
            <a:off x="8078525" y="3526887"/>
            <a:ext cx="983127" cy="624526"/>
          </a:xfrm>
          <a:prstGeom prst="rect">
            <a:avLst/>
          </a:prstGeom>
          <a:noFill/>
          <a:ln>
            <a:noFill/>
          </a:ln>
        </p:spPr>
      </p:pic>
      <p:sp>
        <p:nvSpPr>
          <p:cNvPr id="131" name="Google Shape;131;g3395b128e2a_0_18"/>
          <p:cNvSpPr/>
          <p:nvPr/>
        </p:nvSpPr>
        <p:spPr>
          <a:xfrm>
            <a:off x="462450" y="3772400"/>
            <a:ext cx="1336200" cy="133500"/>
          </a:xfrm>
          <a:prstGeom prst="rect">
            <a:avLst/>
          </a:prstGeom>
          <a:solidFill>
            <a:srgbClr val="307A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135"/>
        <p:cNvGrpSpPr/>
        <p:nvPr/>
      </p:nvGrpSpPr>
      <p:grpSpPr>
        <a:xfrm>
          <a:off x="0" y="0"/>
          <a:ext cx="0" cy="0"/>
          <a:chOff x="0" y="0"/>
          <a:chExt cx="0" cy="0"/>
        </a:xfrm>
      </p:grpSpPr>
      <p:pic>
        <p:nvPicPr>
          <p:cNvPr id="136" name="Google Shape;136;p38"/>
          <p:cNvPicPr preferRelativeResize="0"/>
          <p:nvPr/>
        </p:nvPicPr>
        <p:blipFill rotWithShape="1">
          <a:blip r:embed="rId3">
            <a:alphaModFix/>
          </a:blip>
          <a:srcRect l="343" t="18382" r="1588" b="11215"/>
          <a:stretch/>
        </p:blipFill>
        <p:spPr>
          <a:xfrm>
            <a:off x="-12" y="1817025"/>
            <a:ext cx="7274025" cy="3480726"/>
          </a:xfrm>
          <a:prstGeom prst="rect">
            <a:avLst/>
          </a:prstGeom>
          <a:noFill/>
          <a:ln>
            <a:noFill/>
          </a:ln>
        </p:spPr>
      </p:pic>
      <p:sp>
        <p:nvSpPr>
          <p:cNvPr id="137" name="Google Shape;137;p38"/>
          <p:cNvSpPr txBox="1">
            <a:spLocks noGrp="1"/>
          </p:cNvSpPr>
          <p:nvPr>
            <p:ph type="body" idx="1"/>
          </p:nvPr>
        </p:nvSpPr>
        <p:spPr>
          <a:xfrm>
            <a:off x="-50" y="-140750"/>
            <a:ext cx="7274100" cy="189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SzPts val="2800"/>
              <a:buNone/>
            </a:pPr>
            <a:endParaRPr sz="2200" b="0">
              <a:latin typeface="Century Gothic"/>
              <a:ea typeface="Century Gothic"/>
              <a:cs typeface="Century Gothic"/>
              <a:sym typeface="Century Gothic"/>
            </a:endParaRPr>
          </a:p>
          <a:p>
            <a:pPr marL="0" marR="0" lvl="0" indent="0" algn="l" rtl="0">
              <a:lnSpc>
                <a:spcPct val="100000"/>
              </a:lnSpc>
              <a:spcBef>
                <a:spcPts val="0"/>
              </a:spcBef>
              <a:spcAft>
                <a:spcPts val="0"/>
              </a:spcAft>
              <a:buSzPts val="2800"/>
              <a:buNone/>
            </a:pPr>
            <a:r>
              <a:rPr lang="es-ES" sz="2200" b="0">
                <a:latin typeface="Century Gothic"/>
                <a:ea typeface="Century Gothic"/>
                <a:cs typeface="Century Gothic"/>
                <a:sym typeface="Century Gothic"/>
              </a:rPr>
              <a:t>Pilot plant equipped with cutting-edge digital manufacturing technologies, leading research and technology transfer in additive manufacturing for industry</a:t>
            </a:r>
            <a:endParaRPr sz="2200" b="0">
              <a:latin typeface="Century Gothic"/>
              <a:ea typeface="Century Gothic"/>
              <a:cs typeface="Century Gothic"/>
              <a:sym typeface="Century Gothic"/>
            </a:endParaRPr>
          </a:p>
        </p:txBody>
      </p:sp>
      <p:pic>
        <p:nvPicPr>
          <p:cNvPr id="138" name="Google Shape;138;p38"/>
          <p:cNvPicPr preferRelativeResize="0"/>
          <p:nvPr/>
        </p:nvPicPr>
        <p:blipFill>
          <a:blip r:embed="rId4">
            <a:alphaModFix/>
          </a:blip>
          <a:stretch>
            <a:fillRect/>
          </a:stretch>
        </p:blipFill>
        <p:spPr>
          <a:xfrm>
            <a:off x="7274025" y="0"/>
            <a:ext cx="1869972" cy="1817024"/>
          </a:xfrm>
          <a:prstGeom prst="rect">
            <a:avLst/>
          </a:prstGeom>
          <a:noFill/>
          <a:ln>
            <a:noFill/>
          </a:ln>
        </p:spPr>
      </p:pic>
      <p:pic>
        <p:nvPicPr>
          <p:cNvPr id="139" name="Google Shape;139;p38"/>
          <p:cNvPicPr preferRelativeResize="0"/>
          <p:nvPr/>
        </p:nvPicPr>
        <p:blipFill rotWithShape="1">
          <a:blip r:embed="rId5">
            <a:alphaModFix/>
          </a:blip>
          <a:srcRect l="11511" t="2090" r="21329" b="17826"/>
          <a:stretch/>
        </p:blipFill>
        <p:spPr>
          <a:xfrm>
            <a:off x="7274025" y="1817025"/>
            <a:ext cx="1869972" cy="1486349"/>
          </a:xfrm>
          <a:prstGeom prst="rect">
            <a:avLst/>
          </a:prstGeom>
          <a:noFill/>
          <a:ln>
            <a:noFill/>
          </a:ln>
        </p:spPr>
      </p:pic>
      <p:pic>
        <p:nvPicPr>
          <p:cNvPr id="140" name="Google Shape;140;p38"/>
          <p:cNvPicPr preferRelativeResize="0"/>
          <p:nvPr/>
        </p:nvPicPr>
        <p:blipFill rotWithShape="1">
          <a:blip r:embed="rId6">
            <a:alphaModFix/>
          </a:blip>
          <a:srcRect l="8043" r="7196" b="2714"/>
          <a:stretch/>
        </p:blipFill>
        <p:spPr>
          <a:xfrm>
            <a:off x="7274025" y="3303375"/>
            <a:ext cx="1869972" cy="18401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144"/>
        <p:cNvGrpSpPr/>
        <p:nvPr/>
      </p:nvGrpSpPr>
      <p:grpSpPr>
        <a:xfrm>
          <a:off x="0" y="0"/>
          <a:ext cx="0" cy="0"/>
          <a:chOff x="0" y="0"/>
          <a:chExt cx="0" cy="0"/>
        </a:xfrm>
      </p:grpSpPr>
      <p:sp>
        <p:nvSpPr>
          <p:cNvPr id="145" name="Google Shape;145;g3395b128e2a_4_22"/>
          <p:cNvSpPr/>
          <p:nvPr/>
        </p:nvSpPr>
        <p:spPr>
          <a:xfrm>
            <a:off x="-700" y="2589750"/>
            <a:ext cx="9144000" cy="2647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46" name="Google Shape;146;g3395b128e2a_4_22"/>
          <p:cNvSpPr txBox="1"/>
          <p:nvPr/>
        </p:nvSpPr>
        <p:spPr>
          <a:xfrm>
            <a:off x="1631399" y="2660938"/>
            <a:ext cx="5881200" cy="323100"/>
          </a:xfrm>
          <a:prstGeom prst="rect">
            <a:avLst/>
          </a:prstGeom>
          <a:noFill/>
          <a:ln>
            <a:noFill/>
          </a:ln>
        </p:spPr>
        <p:txBody>
          <a:bodyPr spcFirstLastPara="1" wrap="square" lIns="91425" tIns="45700" rIns="91425" bIns="45700" anchor="t" anchorCtr="0">
            <a:spAutoFit/>
          </a:bodyPr>
          <a:lstStyle/>
          <a:p>
            <a:pPr marL="0" marR="0" lvl="0" indent="0" algn="ctr" rtl="0">
              <a:lnSpc>
                <a:spcPct val="107916"/>
              </a:lnSpc>
              <a:spcBef>
                <a:spcPts val="0"/>
              </a:spcBef>
              <a:spcAft>
                <a:spcPts val="800"/>
              </a:spcAft>
              <a:buClr>
                <a:srgbClr val="000000"/>
              </a:buClr>
              <a:buSzPts val="1200"/>
              <a:buFont typeface="Arial"/>
              <a:buNone/>
            </a:pPr>
            <a:r>
              <a:rPr lang="es-ES" sz="1500" b="1" i="0" u="none" strike="noStrike" cap="none">
                <a:latin typeface="Poppins"/>
                <a:ea typeface="Poppins"/>
                <a:cs typeface="Poppins"/>
                <a:sym typeface="Poppins"/>
              </a:rPr>
              <a:t>RESEARCH LINES</a:t>
            </a:r>
            <a:endParaRPr sz="1500" b="1" i="0" u="none" strike="noStrike" cap="none">
              <a:latin typeface="Poppins"/>
              <a:ea typeface="Poppins"/>
              <a:cs typeface="Poppins"/>
              <a:sym typeface="Poppins"/>
            </a:endParaRPr>
          </a:p>
        </p:txBody>
      </p:sp>
      <p:sp>
        <p:nvSpPr>
          <p:cNvPr id="147" name="Google Shape;147;g3395b128e2a_4_22"/>
          <p:cNvSpPr/>
          <p:nvPr/>
        </p:nvSpPr>
        <p:spPr>
          <a:xfrm>
            <a:off x="6309550" y="4532900"/>
            <a:ext cx="1541400" cy="202800"/>
          </a:xfrm>
          <a:prstGeom prst="rect">
            <a:avLst/>
          </a:prstGeom>
          <a:solidFill>
            <a:srgbClr val="0E3057"/>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s-ES" sz="900" b="1" i="0" u="none" strike="noStrike" cap="none">
                <a:solidFill>
                  <a:schemeClr val="dk1"/>
                </a:solidFill>
                <a:latin typeface="Montserrat"/>
                <a:ea typeface="Montserrat"/>
                <a:cs typeface="Montserrat"/>
                <a:sym typeface="Montserrat"/>
              </a:rPr>
              <a:t>Hybrid 3D Printing</a:t>
            </a:r>
            <a:endParaRPr sz="900" b="1" i="0" u="none" strike="noStrike" cap="none">
              <a:solidFill>
                <a:schemeClr val="dk1"/>
              </a:solidFill>
              <a:latin typeface="Montserrat"/>
              <a:ea typeface="Montserrat"/>
              <a:cs typeface="Montserrat"/>
              <a:sym typeface="Montserrat"/>
            </a:endParaRPr>
          </a:p>
        </p:txBody>
      </p:sp>
      <p:sp>
        <p:nvSpPr>
          <p:cNvPr id="148" name="Google Shape;148;g3395b128e2a_4_22"/>
          <p:cNvSpPr/>
          <p:nvPr/>
        </p:nvSpPr>
        <p:spPr>
          <a:xfrm>
            <a:off x="1341975" y="4535275"/>
            <a:ext cx="1541400" cy="198000"/>
          </a:xfrm>
          <a:prstGeom prst="rect">
            <a:avLst/>
          </a:prstGeom>
          <a:solidFill>
            <a:srgbClr val="0E3057"/>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s-ES" sz="900" b="1" i="0" u="none" strike="noStrike" cap="none">
                <a:solidFill>
                  <a:schemeClr val="dk1"/>
                </a:solidFill>
                <a:latin typeface="Montserrat"/>
                <a:ea typeface="Montserrat"/>
                <a:cs typeface="Montserrat"/>
                <a:sym typeface="Montserrat"/>
              </a:rPr>
              <a:t>3D Printing for health</a:t>
            </a:r>
            <a:endParaRPr sz="900" b="1" i="0" u="none" strike="noStrike" cap="none">
              <a:solidFill>
                <a:schemeClr val="dk1"/>
              </a:solidFill>
              <a:latin typeface="Montserrat"/>
              <a:ea typeface="Montserrat"/>
              <a:cs typeface="Montserrat"/>
              <a:sym typeface="Montserrat"/>
            </a:endParaRPr>
          </a:p>
        </p:txBody>
      </p:sp>
      <p:sp>
        <p:nvSpPr>
          <p:cNvPr id="149" name="Google Shape;149;g3395b128e2a_4_22"/>
          <p:cNvSpPr/>
          <p:nvPr/>
        </p:nvSpPr>
        <p:spPr>
          <a:xfrm>
            <a:off x="3000950" y="4532900"/>
            <a:ext cx="1541400" cy="202800"/>
          </a:xfrm>
          <a:prstGeom prst="rect">
            <a:avLst/>
          </a:prstGeom>
          <a:solidFill>
            <a:srgbClr val="0E3057"/>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s-ES" sz="900" b="1" i="0" u="none" strike="noStrike" cap="none">
                <a:solidFill>
                  <a:schemeClr val="dk1"/>
                </a:solidFill>
                <a:latin typeface="Montserrat"/>
                <a:ea typeface="Montserrat"/>
                <a:cs typeface="Montserrat"/>
                <a:sym typeface="Montserrat"/>
              </a:rPr>
              <a:t>Concrete 3D Printing</a:t>
            </a:r>
            <a:endParaRPr sz="900" b="1" i="0" u="none" strike="noStrike" cap="none">
              <a:solidFill>
                <a:schemeClr val="dk1"/>
              </a:solidFill>
              <a:latin typeface="Montserrat"/>
              <a:ea typeface="Montserrat"/>
              <a:cs typeface="Montserrat"/>
              <a:sym typeface="Montserrat"/>
            </a:endParaRPr>
          </a:p>
        </p:txBody>
      </p:sp>
      <p:sp>
        <p:nvSpPr>
          <p:cNvPr id="150" name="Google Shape;150;g3395b128e2a_4_22"/>
          <p:cNvSpPr/>
          <p:nvPr/>
        </p:nvSpPr>
        <p:spPr>
          <a:xfrm>
            <a:off x="4651925" y="4532900"/>
            <a:ext cx="1516500" cy="202800"/>
          </a:xfrm>
          <a:prstGeom prst="rect">
            <a:avLst/>
          </a:prstGeom>
          <a:solidFill>
            <a:srgbClr val="0E3057"/>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s-ES" sz="900" b="1" i="0" u="none" strike="noStrike" cap="none">
                <a:solidFill>
                  <a:schemeClr val="dk1"/>
                </a:solidFill>
                <a:latin typeface="Montserrat"/>
                <a:ea typeface="Montserrat"/>
                <a:cs typeface="Montserrat"/>
                <a:sym typeface="Montserrat"/>
              </a:rPr>
              <a:t>Metal 3D Printing</a:t>
            </a:r>
            <a:endParaRPr sz="900" b="1" i="0" u="none" strike="noStrike" cap="none">
              <a:solidFill>
                <a:schemeClr val="dk1"/>
              </a:solidFill>
              <a:latin typeface="Montserrat"/>
              <a:ea typeface="Montserrat"/>
              <a:cs typeface="Montserrat"/>
              <a:sym typeface="Montserrat"/>
            </a:endParaRPr>
          </a:p>
        </p:txBody>
      </p:sp>
      <p:grpSp>
        <p:nvGrpSpPr>
          <p:cNvPr id="151" name="Google Shape;151;g3395b128e2a_4_22"/>
          <p:cNvGrpSpPr/>
          <p:nvPr/>
        </p:nvGrpSpPr>
        <p:grpSpPr>
          <a:xfrm>
            <a:off x="1299418" y="3084994"/>
            <a:ext cx="6543769" cy="1346958"/>
            <a:chOff x="1526943" y="3084994"/>
            <a:chExt cx="6543769" cy="1346958"/>
          </a:xfrm>
        </p:grpSpPr>
        <p:pic>
          <p:nvPicPr>
            <p:cNvPr id="152" name="Google Shape;152;g3395b128e2a_4_22"/>
            <p:cNvPicPr preferRelativeResize="0"/>
            <p:nvPr/>
          </p:nvPicPr>
          <p:blipFill rotWithShape="1">
            <a:blip r:embed="rId3">
              <a:alphaModFix/>
            </a:blip>
            <a:srcRect l="4535" t="56164" r="70359" b="8792"/>
            <a:stretch/>
          </p:blipFill>
          <p:spPr>
            <a:xfrm>
              <a:off x="6529086" y="3131796"/>
              <a:ext cx="1541626" cy="1294299"/>
            </a:xfrm>
            <a:prstGeom prst="rect">
              <a:avLst/>
            </a:prstGeom>
            <a:noFill/>
            <a:ln>
              <a:noFill/>
            </a:ln>
          </p:spPr>
        </p:pic>
        <p:pic>
          <p:nvPicPr>
            <p:cNvPr id="153" name="Google Shape;153;g3395b128e2a_4_22"/>
            <p:cNvPicPr preferRelativeResize="0"/>
            <p:nvPr/>
          </p:nvPicPr>
          <p:blipFill rotWithShape="1">
            <a:blip r:embed="rId4">
              <a:alphaModFix/>
            </a:blip>
            <a:srcRect/>
            <a:stretch/>
          </p:blipFill>
          <p:spPr>
            <a:xfrm>
              <a:off x="1526943" y="3084994"/>
              <a:ext cx="4902955" cy="1346958"/>
            </a:xfrm>
            <a:prstGeom prst="rect">
              <a:avLst/>
            </a:prstGeom>
            <a:noFill/>
            <a:ln>
              <a:noFill/>
            </a:ln>
          </p:spPr>
        </p:pic>
      </p:grpSp>
      <p:sp>
        <p:nvSpPr>
          <p:cNvPr id="154" name="Google Shape;154;g3395b128e2a_4_22"/>
          <p:cNvSpPr txBox="1"/>
          <p:nvPr/>
        </p:nvSpPr>
        <p:spPr>
          <a:xfrm>
            <a:off x="1256700" y="370650"/>
            <a:ext cx="6630600" cy="323100"/>
          </a:xfrm>
          <a:prstGeom prst="rect">
            <a:avLst/>
          </a:prstGeom>
          <a:noFill/>
          <a:ln>
            <a:noFill/>
          </a:ln>
        </p:spPr>
        <p:txBody>
          <a:bodyPr spcFirstLastPara="1" wrap="square" lIns="91425" tIns="45700" rIns="91425" bIns="45700" anchor="t" anchorCtr="0">
            <a:spAutoFit/>
          </a:bodyPr>
          <a:lstStyle/>
          <a:p>
            <a:pPr marL="0" marR="0" lvl="0" indent="0" algn="ctr" rtl="0">
              <a:lnSpc>
                <a:spcPct val="107916"/>
              </a:lnSpc>
              <a:spcBef>
                <a:spcPts val="0"/>
              </a:spcBef>
              <a:spcAft>
                <a:spcPts val="800"/>
              </a:spcAft>
              <a:buClr>
                <a:srgbClr val="000000"/>
              </a:buClr>
              <a:buSzPts val="1200"/>
              <a:buFont typeface="Arial"/>
              <a:buNone/>
            </a:pPr>
            <a:r>
              <a:rPr lang="es-ES" sz="1500" b="1" i="0" u="none" strike="noStrike" cap="none">
                <a:solidFill>
                  <a:schemeClr val="dk1"/>
                </a:solidFill>
                <a:latin typeface="Poppins"/>
                <a:ea typeface="Poppins"/>
                <a:cs typeface="Poppins"/>
                <a:sym typeface="Poppins"/>
              </a:rPr>
              <a:t>ADDITIVE MANUFACTURING RESEARCH TECHNOLOGIES AT CIM UPC</a:t>
            </a:r>
            <a:endParaRPr sz="1500" b="1" i="0" u="none" strike="noStrike" cap="none">
              <a:solidFill>
                <a:schemeClr val="dk1"/>
              </a:solidFill>
              <a:latin typeface="Poppins"/>
              <a:ea typeface="Poppins"/>
              <a:cs typeface="Poppins"/>
              <a:sym typeface="Poppins"/>
            </a:endParaRPr>
          </a:p>
        </p:txBody>
      </p:sp>
      <p:sp>
        <p:nvSpPr>
          <p:cNvPr id="155" name="Google Shape;155;g3395b128e2a_4_22"/>
          <p:cNvSpPr/>
          <p:nvPr/>
        </p:nvSpPr>
        <p:spPr>
          <a:xfrm>
            <a:off x="1409413" y="1779538"/>
            <a:ext cx="1217400" cy="638700"/>
          </a:xfrm>
          <a:prstGeom prst="rect">
            <a:avLst/>
          </a:prstGeom>
          <a:solidFill>
            <a:srgbClr val="7F7F7F"/>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900"/>
              <a:buFont typeface="Arial"/>
              <a:buNone/>
            </a:pPr>
            <a:r>
              <a:rPr lang="es-ES" sz="1000" b="1" i="0" u="none" strike="noStrike" cap="none">
                <a:solidFill>
                  <a:schemeClr val="dk1"/>
                </a:solidFill>
                <a:latin typeface="Montserrat"/>
                <a:ea typeface="Montserrat"/>
                <a:cs typeface="Montserrat"/>
                <a:sym typeface="Montserrat"/>
              </a:rPr>
              <a:t>Powder Bed Fusion (PBF) - SLS, SLM</a:t>
            </a:r>
            <a:endParaRPr sz="1000" b="1" i="0" u="none" strike="noStrike" cap="none">
              <a:solidFill>
                <a:schemeClr val="dk1"/>
              </a:solidFill>
              <a:latin typeface="Montserrat"/>
              <a:ea typeface="Montserrat"/>
              <a:cs typeface="Montserrat"/>
              <a:sym typeface="Montserrat"/>
            </a:endParaRPr>
          </a:p>
        </p:txBody>
      </p:sp>
      <p:sp>
        <p:nvSpPr>
          <p:cNvPr id="156" name="Google Shape;156;g3395b128e2a_4_22"/>
          <p:cNvSpPr/>
          <p:nvPr/>
        </p:nvSpPr>
        <p:spPr>
          <a:xfrm>
            <a:off x="3110913" y="1779550"/>
            <a:ext cx="1279800" cy="638700"/>
          </a:xfrm>
          <a:prstGeom prst="rect">
            <a:avLst/>
          </a:prstGeom>
          <a:solidFill>
            <a:srgbClr val="7F7F7F"/>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s-ES" sz="1000" b="1" i="0" u="none" strike="noStrike" cap="none">
                <a:solidFill>
                  <a:schemeClr val="dk1"/>
                </a:solidFill>
                <a:latin typeface="Montserrat"/>
                <a:ea typeface="Montserrat"/>
                <a:cs typeface="Montserrat"/>
                <a:sym typeface="Montserrat"/>
              </a:rPr>
              <a:t>Material Extrusion (ME) - FFF, Pellets, DIW</a:t>
            </a:r>
            <a:endParaRPr sz="1000" b="1" i="0" u="none" strike="noStrike" cap="none">
              <a:solidFill>
                <a:schemeClr val="dk1"/>
              </a:solidFill>
              <a:latin typeface="Montserrat"/>
              <a:ea typeface="Montserrat"/>
              <a:cs typeface="Montserrat"/>
              <a:sym typeface="Montserrat"/>
            </a:endParaRPr>
          </a:p>
        </p:txBody>
      </p:sp>
      <p:sp>
        <p:nvSpPr>
          <p:cNvPr id="157" name="Google Shape;157;g3395b128e2a_4_22"/>
          <p:cNvSpPr/>
          <p:nvPr/>
        </p:nvSpPr>
        <p:spPr>
          <a:xfrm>
            <a:off x="4874788" y="1779538"/>
            <a:ext cx="1279800" cy="638700"/>
          </a:xfrm>
          <a:prstGeom prst="rect">
            <a:avLst/>
          </a:prstGeom>
          <a:solidFill>
            <a:srgbClr val="7F7F7F"/>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s-ES" sz="1000" b="1" i="0" u="none" strike="noStrike" cap="none">
                <a:solidFill>
                  <a:schemeClr val="dk1"/>
                </a:solidFill>
                <a:latin typeface="Montserrat"/>
                <a:ea typeface="Montserrat"/>
                <a:cs typeface="Montserrat"/>
                <a:sym typeface="Montserrat"/>
              </a:rPr>
              <a:t>Vat Photopolymeriz.- Stereolithography (SLA)</a:t>
            </a:r>
            <a:endParaRPr sz="1000" b="1" i="0" u="none" strike="noStrike" cap="none">
              <a:solidFill>
                <a:schemeClr val="dk1"/>
              </a:solidFill>
              <a:latin typeface="Montserrat"/>
              <a:ea typeface="Montserrat"/>
              <a:cs typeface="Montserrat"/>
              <a:sym typeface="Montserrat"/>
            </a:endParaRPr>
          </a:p>
        </p:txBody>
      </p:sp>
      <p:sp>
        <p:nvSpPr>
          <p:cNvPr id="158" name="Google Shape;158;g3395b128e2a_4_22"/>
          <p:cNvSpPr/>
          <p:nvPr/>
        </p:nvSpPr>
        <p:spPr>
          <a:xfrm>
            <a:off x="6454788" y="1796738"/>
            <a:ext cx="1279800" cy="638700"/>
          </a:xfrm>
          <a:prstGeom prst="rect">
            <a:avLst/>
          </a:prstGeom>
          <a:solidFill>
            <a:srgbClr val="7F7F7F"/>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s-ES" sz="1000" b="1" i="0" u="none" strike="noStrike" cap="none">
                <a:solidFill>
                  <a:schemeClr val="dk1"/>
                </a:solidFill>
                <a:latin typeface="Montserrat"/>
                <a:ea typeface="Montserrat"/>
                <a:cs typeface="Montserrat"/>
                <a:sym typeface="Montserrat"/>
              </a:rPr>
              <a:t>Directed Energy Deposition (DED) - WAAM, LW-DED</a:t>
            </a:r>
            <a:endParaRPr sz="1000" b="1" i="0" u="none" strike="noStrike" cap="none">
              <a:solidFill>
                <a:schemeClr val="dk1"/>
              </a:solidFill>
              <a:latin typeface="Montserrat"/>
              <a:ea typeface="Montserrat"/>
              <a:cs typeface="Montserrat"/>
              <a:sym typeface="Montserrat"/>
            </a:endParaRPr>
          </a:p>
        </p:txBody>
      </p:sp>
      <p:pic>
        <p:nvPicPr>
          <p:cNvPr id="159" name="Google Shape;159;g3395b128e2a_4_22"/>
          <p:cNvPicPr preferRelativeResize="0"/>
          <p:nvPr/>
        </p:nvPicPr>
        <p:blipFill>
          <a:blip r:embed="rId5">
            <a:alphaModFix/>
          </a:blip>
          <a:stretch>
            <a:fillRect/>
          </a:stretch>
        </p:blipFill>
        <p:spPr>
          <a:xfrm>
            <a:off x="6681175" y="859588"/>
            <a:ext cx="799386" cy="771302"/>
          </a:xfrm>
          <a:prstGeom prst="rect">
            <a:avLst/>
          </a:prstGeom>
          <a:noFill/>
          <a:ln>
            <a:noFill/>
          </a:ln>
        </p:spPr>
      </p:pic>
      <p:pic>
        <p:nvPicPr>
          <p:cNvPr id="160" name="Google Shape;160;g3395b128e2a_4_22"/>
          <p:cNvPicPr preferRelativeResize="0"/>
          <p:nvPr/>
        </p:nvPicPr>
        <p:blipFill>
          <a:blip r:embed="rId6">
            <a:alphaModFix/>
          </a:blip>
          <a:stretch>
            <a:fillRect/>
          </a:stretch>
        </p:blipFill>
        <p:spPr>
          <a:xfrm>
            <a:off x="1735950" y="843200"/>
            <a:ext cx="536667" cy="804076"/>
          </a:xfrm>
          <a:prstGeom prst="rect">
            <a:avLst/>
          </a:prstGeom>
          <a:noFill/>
          <a:ln>
            <a:noFill/>
          </a:ln>
        </p:spPr>
      </p:pic>
      <p:pic>
        <p:nvPicPr>
          <p:cNvPr id="161" name="Google Shape;161;g3395b128e2a_4_22"/>
          <p:cNvPicPr preferRelativeResize="0"/>
          <p:nvPr/>
        </p:nvPicPr>
        <p:blipFill>
          <a:blip r:embed="rId7">
            <a:alphaModFix/>
          </a:blip>
          <a:stretch>
            <a:fillRect/>
          </a:stretch>
        </p:blipFill>
        <p:spPr>
          <a:xfrm>
            <a:off x="3349901" y="847899"/>
            <a:ext cx="799376" cy="799376"/>
          </a:xfrm>
          <a:prstGeom prst="rect">
            <a:avLst/>
          </a:prstGeom>
          <a:noFill/>
          <a:ln>
            <a:noFill/>
          </a:ln>
        </p:spPr>
      </p:pic>
      <p:pic>
        <p:nvPicPr>
          <p:cNvPr id="162" name="Google Shape;162;g3395b128e2a_4_22"/>
          <p:cNvPicPr preferRelativeResize="0"/>
          <p:nvPr/>
        </p:nvPicPr>
        <p:blipFill>
          <a:blip r:embed="rId8">
            <a:alphaModFix/>
          </a:blip>
          <a:stretch>
            <a:fillRect/>
          </a:stretch>
        </p:blipFill>
        <p:spPr>
          <a:xfrm>
            <a:off x="5058413" y="843188"/>
            <a:ext cx="884900" cy="8041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167"/>
        <p:cNvGrpSpPr/>
        <p:nvPr/>
      </p:nvGrpSpPr>
      <p:grpSpPr>
        <a:xfrm>
          <a:off x="0" y="0"/>
          <a:ext cx="0" cy="0"/>
          <a:chOff x="0" y="0"/>
          <a:chExt cx="0" cy="0"/>
        </a:xfrm>
      </p:grpSpPr>
      <p:sp>
        <p:nvSpPr>
          <p:cNvPr id="168" name="Google Shape;168;p43"/>
          <p:cNvSpPr txBox="1"/>
          <p:nvPr/>
        </p:nvSpPr>
        <p:spPr>
          <a:xfrm>
            <a:off x="128825" y="747450"/>
            <a:ext cx="6118800" cy="19548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ES" sz="1500" b="1">
                <a:solidFill>
                  <a:schemeClr val="dk1"/>
                </a:solidFill>
                <a:latin typeface="Poppins"/>
                <a:ea typeface="Poppins"/>
                <a:cs typeface="Poppins"/>
                <a:sym typeface="Poppins"/>
              </a:rPr>
              <a:t>  </a:t>
            </a:r>
            <a:r>
              <a:rPr lang="es-ES" sz="1500" b="1" u="none" strike="noStrike" cap="none">
                <a:solidFill>
                  <a:schemeClr val="dk1"/>
                </a:solidFill>
                <a:latin typeface="Poppins"/>
                <a:ea typeface="Poppins"/>
                <a:cs typeface="Poppins"/>
                <a:sym typeface="Poppins"/>
              </a:rPr>
              <a:t>3D PRINTING FOR HEALTH</a:t>
            </a:r>
            <a:endParaRPr sz="1500" b="1" u="none" strike="noStrike" cap="none">
              <a:solidFill>
                <a:schemeClr val="dk1"/>
              </a:solidFill>
              <a:latin typeface="Poppins"/>
              <a:ea typeface="Poppins"/>
              <a:cs typeface="Poppins"/>
              <a:sym typeface="Poppins"/>
            </a:endParaRPr>
          </a:p>
          <a:p>
            <a:pPr marL="0" marR="0" lvl="0" indent="0" algn="just" rtl="0">
              <a:lnSpc>
                <a:spcPct val="100000"/>
              </a:lnSpc>
              <a:spcBef>
                <a:spcPts val="0"/>
              </a:spcBef>
              <a:spcAft>
                <a:spcPts val="0"/>
              </a:spcAft>
              <a:buClr>
                <a:srgbClr val="000000"/>
              </a:buClr>
              <a:buSzPts val="1400"/>
              <a:buFont typeface="Arial"/>
              <a:buNone/>
            </a:pPr>
            <a:endParaRPr sz="1600" b="1" u="none" strike="noStrike" cap="none">
              <a:solidFill>
                <a:schemeClr val="dk1"/>
              </a:solidFill>
              <a:latin typeface="Century Gothic"/>
              <a:ea typeface="Century Gothic"/>
              <a:cs typeface="Century Gothic"/>
              <a:sym typeface="Century Gothic"/>
            </a:endParaRPr>
          </a:p>
          <a:p>
            <a:pPr marL="89998" marR="0" lvl="0" indent="0" algn="l" rtl="0">
              <a:lnSpc>
                <a:spcPct val="100000"/>
              </a:lnSpc>
              <a:spcBef>
                <a:spcPts val="0"/>
              </a:spcBef>
              <a:spcAft>
                <a:spcPts val="0"/>
              </a:spcAft>
              <a:buClr>
                <a:srgbClr val="000000"/>
              </a:buClr>
              <a:buSzPts val="1200"/>
              <a:buFont typeface="Arial"/>
              <a:buNone/>
            </a:pPr>
            <a:r>
              <a:rPr lang="es-ES" sz="1200" u="none" strike="noStrike" cap="none">
                <a:solidFill>
                  <a:schemeClr val="dk1"/>
                </a:solidFill>
                <a:latin typeface="Montserrat"/>
                <a:ea typeface="Montserrat"/>
                <a:cs typeface="Montserrat"/>
                <a:sym typeface="Montserrat"/>
              </a:rPr>
              <a:t>The aim of this line is to transform surgical practice by incorporating additive manufacturing (AM) into three levels:</a:t>
            </a:r>
            <a:endParaRPr sz="1200" u="none" strike="noStrike" cap="none">
              <a:solidFill>
                <a:schemeClr val="dk1"/>
              </a:solidFill>
              <a:latin typeface="Montserrat"/>
              <a:ea typeface="Montserrat"/>
              <a:cs typeface="Montserrat"/>
              <a:sym typeface="Montserrat"/>
            </a:endParaRPr>
          </a:p>
          <a:p>
            <a:pPr marL="89999" marR="0" lvl="0" indent="0" algn="l" rtl="0">
              <a:lnSpc>
                <a:spcPct val="100000"/>
              </a:lnSpc>
              <a:spcBef>
                <a:spcPts val="0"/>
              </a:spcBef>
              <a:spcAft>
                <a:spcPts val="0"/>
              </a:spcAft>
              <a:buClr>
                <a:srgbClr val="000000"/>
              </a:buClr>
              <a:buSzPts val="1200"/>
              <a:buFont typeface="Arial"/>
              <a:buNone/>
            </a:pPr>
            <a:endParaRPr sz="1200">
              <a:solidFill>
                <a:schemeClr val="dk1"/>
              </a:solidFill>
              <a:latin typeface="Montserrat"/>
              <a:ea typeface="Montserrat"/>
              <a:cs typeface="Montserrat"/>
              <a:sym typeface="Montserrat"/>
            </a:endParaRPr>
          </a:p>
          <a:p>
            <a:pPr marL="261448" marR="0" lvl="0" indent="-171449" algn="l" rtl="0">
              <a:lnSpc>
                <a:spcPct val="100000"/>
              </a:lnSpc>
              <a:spcBef>
                <a:spcPts val="0"/>
              </a:spcBef>
              <a:spcAft>
                <a:spcPts val="0"/>
              </a:spcAft>
              <a:buClr>
                <a:schemeClr val="dk1"/>
              </a:buClr>
              <a:buSzPts val="1100"/>
              <a:buFont typeface="Montserrat"/>
              <a:buChar char="-"/>
            </a:pPr>
            <a:r>
              <a:rPr lang="es-ES" sz="1200" u="none" strike="noStrike" cap="none">
                <a:solidFill>
                  <a:schemeClr val="dk1"/>
                </a:solidFill>
                <a:latin typeface="Montserrat"/>
                <a:ea typeface="Montserrat"/>
                <a:cs typeface="Montserrat"/>
                <a:sym typeface="Montserrat"/>
              </a:rPr>
              <a:t>Surgical planning models to rehearse and facilitate the viability of the interventions and to reduce the time of these processes</a:t>
            </a:r>
            <a:endParaRPr sz="1200" u="none" strike="noStrike" cap="none">
              <a:solidFill>
                <a:schemeClr val="dk1"/>
              </a:solidFill>
              <a:latin typeface="Montserrat"/>
              <a:ea typeface="Montserrat"/>
              <a:cs typeface="Montserrat"/>
              <a:sym typeface="Montserrat"/>
            </a:endParaRPr>
          </a:p>
          <a:p>
            <a:pPr marL="261448" marR="0" lvl="0" indent="-171449" algn="l" rtl="0">
              <a:lnSpc>
                <a:spcPct val="100000"/>
              </a:lnSpc>
              <a:spcBef>
                <a:spcPts val="0"/>
              </a:spcBef>
              <a:spcAft>
                <a:spcPts val="0"/>
              </a:spcAft>
              <a:buClr>
                <a:schemeClr val="dk1"/>
              </a:buClr>
              <a:buSzPts val="1100"/>
              <a:buFont typeface="Montserrat"/>
              <a:buChar char="-"/>
            </a:pPr>
            <a:r>
              <a:rPr lang="es-ES" sz="1200" u="none" strike="noStrike" cap="none">
                <a:solidFill>
                  <a:schemeClr val="dk1"/>
                </a:solidFill>
                <a:latin typeface="Montserrat"/>
                <a:ea typeface="Montserrat"/>
                <a:cs typeface="Montserrat"/>
                <a:sym typeface="Montserrat"/>
              </a:rPr>
              <a:t>Guides and implants (plastic and metal) for reconstructing surgery</a:t>
            </a:r>
            <a:endParaRPr sz="1200" u="none" strike="noStrike" cap="none">
              <a:solidFill>
                <a:schemeClr val="dk1"/>
              </a:solidFill>
              <a:latin typeface="Montserrat"/>
              <a:ea typeface="Montserrat"/>
              <a:cs typeface="Montserrat"/>
              <a:sym typeface="Montserrat"/>
            </a:endParaRPr>
          </a:p>
          <a:p>
            <a:pPr marL="261448" marR="0" lvl="0" indent="-171449" algn="l" rtl="0">
              <a:lnSpc>
                <a:spcPct val="100000"/>
              </a:lnSpc>
              <a:spcBef>
                <a:spcPts val="0"/>
              </a:spcBef>
              <a:spcAft>
                <a:spcPts val="0"/>
              </a:spcAft>
              <a:buClr>
                <a:schemeClr val="dk1"/>
              </a:buClr>
              <a:buSzPts val="1100"/>
              <a:buFont typeface="Montserrat"/>
              <a:buChar char="-"/>
            </a:pPr>
            <a:r>
              <a:rPr lang="es-ES" sz="1200" u="none" strike="noStrike" cap="none">
                <a:solidFill>
                  <a:schemeClr val="dk1"/>
                </a:solidFill>
                <a:latin typeface="Montserrat"/>
                <a:ea typeface="Montserrat"/>
                <a:cs typeface="Montserrat"/>
                <a:sym typeface="Montserrat"/>
              </a:rPr>
              <a:t>Bioactive implants for the regeneration of non-viable living tissues.</a:t>
            </a:r>
            <a:endParaRPr sz="1200" u="none" strike="noStrike" cap="none">
              <a:solidFill>
                <a:schemeClr val="dk1"/>
              </a:solidFill>
              <a:latin typeface="Montserrat"/>
              <a:ea typeface="Montserrat"/>
              <a:cs typeface="Montserrat"/>
              <a:sym typeface="Montserrat"/>
            </a:endParaRPr>
          </a:p>
        </p:txBody>
      </p:sp>
      <p:pic>
        <p:nvPicPr>
          <p:cNvPr id="169" name="Google Shape;169;p43"/>
          <p:cNvPicPr preferRelativeResize="0"/>
          <p:nvPr/>
        </p:nvPicPr>
        <p:blipFill rotWithShape="1">
          <a:blip r:embed="rId3">
            <a:alphaModFix/>
          </a:blip>
          <a:srcRect t="15087" b="23000"/>
          <a:stretch/>
        </p:blipFill>
        <p:spPr>
          <a:xfrm>
            <a:off x="310575" y="3095650"/>
            <a:ext cx="2177594" cy="1705098"/>
          </a:xfrm>
          <a:prstGeom prst="rect">
            <a:avLst/>
          </a:prstGeom>
          <a:noFill/>
          <a:ln>
            <a:noFill/>
          </a:ln>
        </p:spPr>
      </p:pic>
      <p:pic>
        <p:nvPicPr>
          <p:cNvPr id="170" name="Google Shape;170;p43"/>
          <p:cNvPicPr preferRelativeResize="0"/>
          <p:nvPr/>
        </p:nvPicPr>
        <p:blipFill rotWithShape="1">
          <a:blip r:embed="rId4">
            <a:alphaModFix/>
          </a:blip>
          <a:srcRect t="18971" b="7036"/>
          <a:stretch/>
        </p:blipFill>
        <p:spPr>
          <a:xfrm>
            <a:off x="2547100" y="3095650"/>
            <a:ext cx="1759726" cy="1705098"/>
          </a:xfrm>
          <a:prstGeom prst="rect">
            <a:avLst/>
          </a:prstGeom>
          <a:noFill/>
          <a:ln>
            <a:noFill/>
          </a:ln>
        </p:spPr>
      </p:pic>
      <p:pic>
        <p:nvPicPr>
          <p:cNvPr id="171" name="Google Shape;171;p43"/>
          <p:cNvPicPr preferRelativeResize="0"/>
          <p:nvPr/>
        </p:nvPicPr>
        <p:blipFill rotWithShape="1">
          <a:blip r:embed="rId5">
            <a:alphaModFix/>
          </a:blip>
          <a:srcRect/>
          <a:stretch/>
        </p:blipFill>
        <p:spPr>
          <a:xfrm>
            <a:off x="4365751" y="3095650"/>
            <a:ext cx="2273472" cy="1705098"/>
          </a:xfrm>
          <a:prstGeom prst="rect">
            <a:avLst/>
          </a:prstGeom>
          <a:noFill/>
          <a:ln>
            <a:noFill/>
          </a:ln>
        </p:spPr>
      </p:pic>
      <p:pic>
        <p:nvPicPr>
          <p:cNvPr id="172" name="Google Shape;172;p43"/>
          <p:cNvPicPr preferRelativeResize="0"/>
          <p:nvPr/>
        </p:nvPicPr>
        <p:blipFill rotWithShape="1">
          <a:blip r:embed="rId6">
            <a:alphaModFix/>
          </a:blip>
          <a:srcRect/>
          <a:stretch/>
        </p:blipFill>
        <p:spPr>
          <a:xfrm>
            <a:off x="6716325" y="1769450"/>
            <a:ext cx="2273476" cy="3031299"/>
          </a:xfrm>
          <a:prstGeom prst="rect">
            <a:avLst/>
          </a:prstGeom>
          <a:noFill/>
          <a:ln>
            <a:noFill/>
          </a:ln>
        </p:spPr>
      </p:pic>
      <p:sp>
        <p:nvSpPr>
          <p:cNvPr id="173" name="Google Shape;173;p43"/>
          <p:cNvSpPr txBox="1"/>
          <p:nvPr/>
        </p:nvSpPr>
        <p:spPr>
          <a:xfrm>
            <a:off x="228275" y="103675"/>
            <a:ext cx="48225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s-ES" sz="1600" u="none" strike="noStrike" cap="none">
                <a:solidFill>
                  <a:schemeClr val="dk1"/>
                </a:solidFill>
                <a:latin typeface="Poppins SemiBold"/>
                <a:ea typeface="Poppins SemiBold"/>
                <a:cs typeface="Poppins SemiBold"/>
                <a:sym typeface="Poppins SemiBold"/>
              </a:rPr>
              <a:t>Research lines at CIM UPC</a:t>
            </a:r>
            <a:endParaRPr sz="1600" u="none" strike="noStrike" cap="none">
              <a:solidFill>
                <a:schemeClr val="dk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500"/>
              <a:buFont typeface="Arial"/>
              <a:buNone/>
            </a:pPr>
            <a:endParaRPr sz="1200" b="1" i="1"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200" b="1" i="1" u="none" strike="noStrike" cap="none">
              <a:solidFill>
                <a:schemeClr val="dk1"/>
              </a:solidFill>
              <a:latin typeface="Century Gothic"/>
              <a:ea typeface="Century Gothic"/>
              <a:cs typeface="Century Gothic"/>
              <a:sym typeface="Century Gothic"/>
            </a:endParaRPr>
          </a:p>
        </p:txBody>
      </p:sp>
      <p:cxnSp>
        <p:nvCxnSpPr>
          <p:cNvPr id="174" name="Google Shape;174;p43"/>
          <p:cNvCxnSpPr/>
          <p:nvPr/>
        </p:nvCxnSpPr>
        <p:spPr>
          <a:xfrm>
            <a:off x="310575" y="508959"/>
            <a:ext cx="5059200" cy="3600"/>
          </a:xfrm>
          <a:prstGeom prst="straightConnector1">
            <a:avLst/>
          </a:prstGeom>
          <a:noFill/>
          <a:ln w="19050" cap="flat" cmpd="sng">
            <a:solidFill>
              <a:srgbClr val="0087FF"/>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179"/>
        <p:cNvGrpSpPr/>
        <p:nvPr/>
      </p:nvGrpSpPr>
      <p:grpSpPr>
        <a:xfrm>
          <a:off x="0" y="0"/>
          <a:ext cx="0" cy="0"/>
          <a:chOff x="0" y="0"/>
          <a:chExt cx="0" cy="0"/>
        </a:xfrm>
      </p:grpSpPr>
      <p:pic>
        <p:nvPicPr>
          <p:cNvPr id="180" name="Google Shape;180;p42"/>
          <p:cNvPicPr preferRelativeResize="0"/>
          <p:nvPr/>
        </p:nvPicPr>
        <p:blipFill rotWithShape="1">
          <a:blip r:embed="rId3">
            <a:alphaModFix/>
          </a:blip>
          <a:srcRect l="5464" r="8209"/>
          <a:stretch/>
        </p:blipFill>
        <p:spPr>
          <a:xfrm>
            <a:off x="310575" y="3032800"/>
            <a:ext cx="2040899" cy="1640826"/>
          </a:xfrm>
          <a:prstGeom prst="rect">
            <a:avLst/>
          </a:prstGeom>
          <a:noFill/>
          <a:ln>
            <a:noFill/>
          </a:ln>
        </p:spPr>
      </p:pic>
      <p:sp>
        <p:nvSpPr>
          <p:cNvPr id="181" name="Google Shape;181;p42"/>
          <p:cNvSpPr txBox="1"/>
          <p:nvPr/>
        </p:nvSpPr>
        <p:spPr>
          <a:xfrm>
            <a:off x="243925" y="634775"/>
            <a:ext cx="8408700" cy="19650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ES" sz="1500" b="1" u="none" strike="noStrike" cap="none">
                <a:solidFill>
                  <a:schemeClr val="dk1"/>
                </a:solidFill>
                <a:latin typeface="Poppins"/>
                <a:ea typeface="Poppins"/>
                <a:cs typeface="Poppins"/>
                <a:sym typeface="Poppins"/>
              </a:rPr>
              <a:t>CONCRETE 3D PRINTING</a:t>
            </a:r>
            <a:endParaRPr sz="1500" b="1" u="none" strike="noStrike" cap="none">
              <a:solidFill>
                <a:schemeClr val="dk1"/>
              </a:solidFill>
              <a:latin typeface="Poppins"/>
              <a:ea typeface="Poppins"/>
              <a:cs typeface="Poppins"/>
              <a:sym typeface="Poppins"/>
            </a:endParaRPr>
          </a:p>
          <a:p>
            <a:pPr marL="0" marR="0" lvl="0" indent="0" algn="just" rtl="0">
              <a:lnSpc>
                <a:spcPct val="100000"/>
              </a:lnSpc>
              <a:spcBef>
                <a:spcPts val="1000"/>
              </a:spcBef>
              <a:spcAft>
                <a:spcPts val="0"/>
              </a:spcAft>
              <a:buClr>
                <a:srgbClr val="000000"/>
              </a:buClr>
              <a:buSzPts val="1200"/>
              <a:buFont typeface="Arial"/>
              <a:buNone/>
            </a:pPr>
            <a:r>
              <a:rPr lang="es-ES" sz="1200" u="none" strike="noStrike" cap="none">
                <a:solidFill>
                  <a:schemeClr val="dk1"/>
                </a:solidFill>
                <a:latin typeface="Montserrat"/>
                <a:ea typeface="Montserrat"/>
                <a:cs typeface="Montserrat"/>
                <a:sym typeface="Montserrat"/>
              </a:rPr>
              <a:t>Concrete 3D printing aims to adapt additive manufacturing technologies in order to “manufacture” buildings or construction components in completely new shapes not previously possible with traditional concrete formwork.</a:t>
            </a:r>
            <a:endParaRPr sz="1200" u="none" strike="noStrike" cap="none">
              <a:solidFill>
                <a:schemeClr val="dk1"/>
              </a:solidFill>
              <a:latin typeface="Montserrat"/>
              <a:ea typeface="Montserrat"/>
              <a:cs typeface="Montserrat"/>
              <a:sym typeface="Montserrat"/>
            </a:endParaRPr>
          </a:p>
          <a:p>
            <a:pPr marL="0" marR="0" lvl="0" indent="0" algn="just" rtl="0">
              <a:lnSpc>
                <a:spcPct val="100000"/>
              </a:lnSpc>
              <a:spcBef>
                <a:spcPts val="1000"/>
              </a:spcBef>
              <a:spcAft>
                <a:spcPts val="0"/>
              </a:spcAft>
              <a:buClr>
                <a:srgbClr val="000000"/>
              </a:buClr>
              <a:buSzPts val="1200"/>
              <a:buFont typeface="Arial"/>
              <a:buNone/>
            </a:pPr>
            <a:r>
              <a:rPr lang="es-ES" sz="1200" u="none" strike="noStrike" cap="none">
                <a:solidFill>
                  <a:schemeClr val="dk1"/>
                </a:solidFill>
                <a:latin typeface="Montserrat"/>
                <a:ea typeface="Montserrat"/>
                <a:cs typeface="Montserrat"/>
                <a:sym typeface="Montserrat"/>
              </a:rPr>
              <a:t>Construction industry has for many years used 3D printing to obtain mock-ups of architectural projects, but the technology we are developing in the line of Concrete 3D Printing goes much further. The goal is to use 3D printing to give architects and engineers much more freedom to design structures with new geometries that would be impossible to build with a traditional process.</a:t>
            </a:r>
            <a:endParaRPr sz="1200" u="none" strike="noStrike" cap="none">
              <a:solidFill>
                <a:schemeClr val="dk1"/>
              </a:solidFill>
              <a:latin typeface="Montserrat"/>
              <a:ea typeface="Montserrat"/>
              <a:cs typeface="Montserrat"/>
              <a:sym typeface="Montserrat"/>
            </a:endParaRPr>
          </a:p>
        </p:txBody>
      </p:sp>
      <p:pic>
        <p:nvPicPr>
          <p:cNvPr id="182" name="Google Shape;182;p42"/>
          <p:cNvPicPr preferRelativeResize="0"/>
          <p:nvPr/>
        </p:nvPicPr>
        <p:blipFill rotWithShape="1">
          <a:blip r:embed="rId4">
            <a:alphaModFix/>
          </a:blip>
          <a:srcRect l="10464" t="9990" r="4382"/>
          <a:stretch/>
        </p:blipFill>
        <p:spPr>
          <a:xfrm>
            <a:off x="4424264" y="3032800"/>
            <a:ext cx="2385613" cy="1640826"/>
          </a:xfrm>
          <a:prstGeom prst="rect">
            <a:avLst/>
          </a:prstGeom>
          <a:noFill/>
          <a:ln>
            <a:noFill/>
          </a:ln>
        </p:spPr>
      </p:pic>
      <p:pic>
        <p:nvPicPr>
          <p:cNvPr id="183" name="Google Shape;183;p42"/>
          <p:cNvPicPr preferRelativeResize="0"/>
          <p:nvPr/>
        </p:nvPicPr>
        <p:blipFill rotWithShape="1">
          <a:blip r:embed="rId5">
            <a:alphaModFix/>
          </a:blip>
          <a:srcRect r="31935"/>
          <a:stretch/>
        </p:blipFill>
        <p:spPr>
          <a:xfrm>
            <a:off x="6854926" y="3032800"/>
            <a:ext cx="1797699" cy="1640826"/>
          </a:xfrm>
          <a:prstGeom prst="rect">
            <a:avLst/>
          </a:prstGeom>
          <a:noFill/>
          <a:ln>
            <a:noFill/>
          </a:ln>
        </p:spPr>
      </p:pic>
      <p:pic>
        <p:nvPicPr>
          <p:cNvPr id="184" name="Google Shape;184;p42" descr="How can 3D printing transform the construction sector into a faster and  more economical one? | CIM UPC"/>
          <p:cNvPicPr preferRelativeResize="0"/>
          <p:nvPr/>
        </p:nvPicPr>
        <p:blipFill rotWithShape="1">
          <a:blip r:embed="rId6">
            <a:alphaModFix/>
          </a:blip>
          <a:srcRect l="9115" r="11342" b="4833"/>
          <a:stretch/>
        </p:blipFill>
        <p:spPr>
          <a:xfrm>
            <a:off x="2396525" y="3032800"/>
            <a:ext cx="1982686" cy="1640817"/>
          </a:xfrm>
          <a:prstGeom prst="rect">
            <a:avLst/>
          </a:prstGeom>
          <a:noFill/>
          <a:ln>
            <a:noFill/>
          </a:ln>
        </p:spPr>
      </p:pic>
      <p:cxnSp>
        <p:nvCxnSpPr>
          <p:cNvPr id="185" name="Google Shape;185;p42"/>
          <p:cNvCxnSpPr/>
          <p:nvPr/>
        </p:nvCxnSpPr>
        <p:spPr>
          <a:xfrm>
            <a:off x="310575" y="508959"/>
            <a:ext cx="5059200" cy="3600"/>
          </a:xfrm>
          <a:prstGeom prst="straightConnector1">
            <a:avLst/>
          </a:prstGeom>
          <a:noFill/>
          <a:ln w="19050" cap="flat" cmpd="sng">
            <a:solidFill>
              <a:srgbClr val="0087FF"/>
            </a:solidFill>
            <a:prstDash val="solid"/>
            <a:round/>
            <a:headEnd type="none" w="sm" len="sm"/>
            <a:tailEnd type="none" w="sm" len="sm"/>
          </a:ln>
        </p:spPr>
      </p:cxnSp>
      <p:sp>
        <p:nvSpPr>
          <p:cNvPr id="186" name="Google Shape;186;p42"/>
          <p:cNvSpPr txBox="1"/>
          <p:nvPr/>
        </p:nvSpPr>
        <p:spPr>
          <a:xfrm>
            <a:off x="211525" y="110550"/>
            <a:ext cx="4264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s-ES" sz="1600" u="none" strike="noStrike" cap="none">
                <a:solidFill>
                  <a:schemeClr val="dk1"/>
                </a:solidFill>
                <a:latin typeface="Poppins SemiBold"/>
                <a:ea typeface="Poppins SemiBold"/>
                <a:cs typeface="Poppins SemiBold"/>
                <a:sym typeface="Poppins SemiBold"/>
              </a:rPr>
              <a:t>Research lines at CIM UPC</a:t>
            </a:r>
            <a:endParaRPr sz="1600" u="none" strike="noStrike" cap="none">
              <a:solidFill>
                <a:schemeClr val="dk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500"/>
              <a:buFont typeface="Arial"/>
              <a:buNone/>
            </a:pPr>
            <a:endParaRPr sz="1200" b="1" i="1"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200" b="1" i="1"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E3057"/>
        </a:solidFill>
        <a:effectLst/>
      </p:bgPr>
    </p:bg>
    <p:spTree>
      <p:nvGrpSpPr>
        <p:cNvPr id="1" name="Shape 191"/>
        <p:cNvGrpSpPr/>
        <p:nvPr/>
      </p:nvGrpSpPr>
      <p:grpSpPr>
        <a:xfrm>
          <a:off x="0" y="0"/>
          <a:ext cx="0" cy="0"/>
          <a:chOff x="0" y="0"/>
          <a:chExt cx="0" cy="0"/>
        </a:xfrm>
      </p:grpSpPr>
      <p:sp>
        <p:nvSpPr>
          <p:cNvPr id="192" name="Google Shape;192;p45"/>
          <p:cNvSpPr/>
          <p:nvPr/>
        </p:nvSpPr>
        <p:spPr>
          <a:xfrm>
            <a:off x="228274" y="689000"/>
            <a:ext cx="7701600" cy="24513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1000"/>
              </a:spcBef>
              <a:spcAft>
                <a:spcPts val="0"/>
              </a:spcAft>
              <a:buClr>
                <a:srgbClr val="000000"/>
              </a:buClr>
              <a:buSzPts val="1200"/>
              <a:buFont typeface="Arial"/>
              <a:buNone/>
            </a:pPr>
            <a:r>
              <a:rPr lang="es-ES" sz="1500" b="1" u="none" strike="noStrike" cap="none">
                <a:solidFill>
                  <a:schemeClr val="dk1"/>
                </a:solidFill>
                <a:latin typeface="Poppins"/>
                <a:ea typeface="Poppins"/>
                <a:cs typeface="Poppins"/>
                <a:sym typeface="Poppins"/>
              </a:rPr>
              <a:t>METAL ADDITIVE MANUFACTURING</a:t>
            </a:r>
            <a:endParaRPr sz="1500" b="1" i="0" u="none" strike="noStrike" cap="none">
              <a:solidFill>
                <a:schemeClr val="dk1"/>
              </a:solidFill>
              <a:latin typeface="Poppins"/>
              <a:ea typeface="Poppins"/>
              <a:cs typeface="Poppins"/>
              <a:sym typeface="Poppins"/>
            </a:endParaRPr>
          </a:p>
          <a:p>
            <a:pPr marL="0" marR="0" lvl="0" indent="0" algn="just" rtl="0">
              <a:lnSpc>
                <a:spcPct val="100000"/>
              </a:lnSpc>
              <a:spcBef>
                <a:spcPts val="1000"/>
              </a:spcBef>
              <a:spcAft>
                <a:spcPts val="0"/>
              </a:spcAft>
              <a:buClr>
                <a:srgbClr val="000000"/>
              </a:buClr>
              <a:buSzPts val="1200"/>
              <a:buFont typeface="Arial"/>
              <a:buNone/>
            </a:pPr>
            <a:r>
              <a:rPr lang="es-ES" sz="1200" u="none" strike="noStrike" cap="none">
                <a:solidFill>
                  <a:schemeClr val="dk1"/>
                </a:solidFill>
                <a:latin typeface="Montserrat"/>
                <a:ea typeface="Montserrat"/>
                <a:cs typeface="Montserrat"/>
                <a:sym typeface="Montserrat"/>
              </a:rPr>
              <a:t>CIM UPC leads Additive Manufacturing R&amp;D activities for metals following a wide range of technologies: Semi-direct material extrusion strategies (green part + sintering) using FFF, DIW, pellets...; and direct strategies: PBF (Samylabs), DED-WAAM (own double-wire TIG technology on collaborative robot), DED-LW (Meltio M-600 with Blue Laser for all metals). Our vision is to reduce barriers to metal additive manufacturing for SMEs.</a:t>
            </a:r>
            <a:endParaRPr sz="1200" u="none" strike="noStrike" cap="none">
              <a:solidFill>
                <a:schemeClr val="dk1"/>
              </a:solidFill>
              <a:latin typeface="Montserrat"/>
              <a:ea typeface="Montserrat"/>
              <a:cs typeface="Montserrat"/>
              <a:sym typeface="Montserrat"/>
            </a:endParaRPr>
          </a:p>
          <a:p>
            <a:pPr marL="0" marR="0" lvl="0" indent="0" algn="just" rtl="0">
              <a:lnSpc>
                <a:spcPct val="100000"/>
              </a:lnSpc>
              <a:spcBef>
                <a:spcPts val="1000"/>
              </a:spcBef>
              <a:spcAft>
                <a:spcPts val="0"/>
              </a:spcAft>
              <a:buClr>
                <a:srgbClr val="000000"/>
              </a:buClr>
              <a:buSzPts val="1200"/>
              <a:buFont typeface="Arial"/>
              <a:buNone/>
            </a:pPr>
            <a:r>
              <a:rPr lang="es-ES" sz="1200" u="none" strike="noStrike" cap="none">
                <a:solidFill>
                  <a:schemeClr val="dk1"/>
                </a:solidFill>
                <a:latin typeface="Montserrat"/>
                <a:ea typeface="Montserrat"/>
                <a:cs typeface="Montserrat"/>
                <a:sym typeface="Montserrat"/>
              </a:rPr>
              <a:t>Research efforts focus on the limits of the state of the art of all these technologies: Real-time control and development of the associated elements: IR monitoring, IoT for process data, Digital Twin and AI algorithms.</a:t>
            </a:r>
            <a:endParaRPr sz="1200" u="none" strike="noStrike" cap="none">
              <a:solidFill>
                <a:schemeClr val="dk1"/>
              </a:solidFill>
              <a:latin typeface="Montserrat"/>
              <a:ea typeface="Montserrat"/>
              <a:cs typeface="Montserrat"/>
              <a:sym typeface="Montserrat"/>
            </a:endParaRPr>
          </a:p>
          <a:p>
            <a:pPr marL="0" marR="0" lvl="0" indent="0" algn="just" rtl="0">
              <a:lnSpc>
                <a:spcPct val="100000"/>
              </a:lnSpc>
              <a:spcBef>
                <a:spcPts val="1000"/>
              </a:spcBef>
              <a:spcAft>
                <a:spcPts val="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p:txBody>
      </p:sp>
      <p:pic>
        <p:nvPicPr>
          <p:cNvPr id="193" name="Google Shape;193;p45"/>
          <p:cNvPicPr preferRelativeResize="0"/>
          <p:nvPr/>
        </p:nvPicPr>
        <p:blipFill rotWithShape="1">
          <a:blip r:embed="rId3">
            <a:alphaModFix/>
          </a:blip>
          <a:srcRect t="14183" b="9227"/>
          <a:stretch/>
        </p:blipFill>
        <p:spPr>
          <a:xfrm>
            <a:off x="2501250" y="3247700"/>
            <a:ext cx="1481300" cy="1555325"/>
          </a:xfrm>
          <a:prstGeom prst="rect">
            <a:avLst/>
          </a:prstGeom>
          <a:noFill/>
          <a:ln>
            <a:noFill/>
          </a:ln>
        </p:spPr>
      </p:pic>
      <p:pic>
        <p:nvPicPr>
          <p:cNvPr id="194" name="Google Shape;194;p45"/>
          <p:cNvPicPr preferRelativeResize="0"/>
          <p:nvPr/>
        </p:nvPicPr>
        <p:blipFill rotWithShape="1">
          <a:blip r:embed="rId4">
            <a:alphaModFix/>
          </a:blip>
          <a:srcRect l="10164" r="3982"/>
          <a:stretch/>
        </p:blipFill>
        <p:spPr>
          <a:xfrm>
            <a:off x="310575" y="3247700"/>
            <a:ext cx="1947975" cy="1555325"/>
          </a:xfrm>
          <a:prstGeom prst="rect">
            <a:avLst/>
          </a:prstGeom>
          <a:noFill/>
          <a:ln>
            <a:noFill/>
          </a:ln>
        </p:spPr>
      </p:pic>
      <p:pic>
        <p:nvPicPr>
          <p:cNvPr id="195" name="Google Shape;195;p45"/>
          <p:cNvPicPr preferRelativeResize="0"/>
          <p:nvPr/>
        </p:nvPicPr>
        <p:blipFill rotWithShape="1">
          <a:blip r:embed="rId5">
            <a:alphaModFix/>
          </a:blip>
          <a:srcRect l="7918" t="4394" b="42278"/>
          <a:stretch/>
        </p:blipFill>
        <p:spPr>
          <a:xfrm>
            <a:off x="6159050" y="3262675"/>
            <a:ext cx="1776975" cy="1540350"/>
          </a:xfrm>
          <a:prstGeom prst="rect">
            <a:avLst/>
          </a:prstGeom>
          <a:noFill/>
          <a:ln>
            <a:noFill/>
          </a:ln>
        </p:spPr>
      </p:pic>
      <p:pic>
        <p:nvPicPr>
          <p:cNvPr id="196" name="Google Shape;196;p45"/>
          <p:cNvPicPr preferRelativeResize="0"/>
          <p:nvPr/>
        </p:nvPicPr>
        <p:blipFill rotWithShape="1">
          <a:blip r:embed="rId6">
            <a:alphaModFix/>
          </a:blip>
          <a:srcRect l="-2080" r="2078" b="41971"/>
          <a:stretch/>
        </p:blipFill>
        <p:spPr>
          <a:xfrm>
            <a:off x="4152550" y="3262675"/>
            <a:ext cx="1836500" cy="1540350"/>
          </a:xfrm>
          <a:prstGeom prst="rect">
            <a:avLst/>
          </a:prstGeom>
          <a:noFill/>
          <a:ln>
            <a:noFill/>
          </a:ln>
        </p:spPr>
      </p:pic>
      <p:cxnSp>
        <p:nvCxnSpPr>
          <p:cNvPr id="197" name="Google Shape;197;p45"/>
          <p:cNvCxnSpPr/>
          <p:nvPr/>
        </p:nvCxnSpPr>
        <p:spPr>
          <a:xfrm>
            <a:off x="310575" y="508959"/>
            <a:ext cx="5059200" cy="3600"/>
          </a:xfrm>
          <a:prstGeom prst="straightConnector1">
            <a:avLst/>
          </a:prstGeom>
          <a:noFill/>
          <a:ln w="19050" cap="flat" cmpd="sng">
            <a:solidFill>
              <a:srgbClr val="0087FF"/>
            </a:solidFill>
            <a:prstDash val="solid"/>
            <a:round/>
            <a:headEnd type="none" w="sm" len="sm"/>
            <a:tailEnd type="none" w="sm" len="sm"/>
          </a:ln>
        </p:spPr>
      </p:cxnSp>
      <p:sp>
        <p:nvSpPr>
          <p:cNvPr id="198" name="Google Shape;198;p45"/>
          <p:cNvSpPr txBox="1"/>
          <p:nvPr/>
        </p:nvSpPr>
        <p:spPr>
          <a:xfrm>
            <a:off x="228275" y="110550"/>
            <a:ext cx="48225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s-ES" sz="1600" u="none" strike="noStrike" cap="none">
                <a:solidFill>
                  <a:schemeClr val="dk1"/>
                </a:solidFill>
                <a:latin typeface="Poppins SemiBold"/>
                <a:ea typeface="Poppins SemiBold"/>
                <a:cs typeface="Poppins SemiBold"/>
                <a:sym typeface="Poppins SemiBold"/>
              </a:rPr>
              <a:t>Research lines at CIM UPC</a:t>
            </a:r>
            <a:endParaRPr sz="1600" u="none" strike="noStrike" cap="none">
              <a:solidFill>
                <a:schemeClr val="dk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500"/>
              <a:buFont typeface="Arial"/>
              <a:buNone/>
            </a:pPr>
            <a:endParaRPr sz="1200" b="1" i="1"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200" b="1" i="1"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1331</Words>
  <Application>Microsoft Office PowerPoint</Application>
  <PresentationFormat>Presentación en pantalla (16:9)</PresentationFormat>
  <Paragraphs>112</Paragraphs>
  <Slides>23</Slides>
  <Notes>23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23</vt:i4>
      </vt:variant>
    </vt:vector>
  </HeadingPairs>
  <TitlesOfParts>
    <vt:vector size="33" baseType="lpstr">
      <vt:lpstr>Poppins SemiBold</vt:lpstr>
      <vt:lpstr>Average</vt:lpstr>
      <vt:lpstr>Montserrat</vt:lpstr>
      <vt:lpstr>Cambria</vt:lpstr>
      <vt:lpstr>Arial</vt:lpstr>
      <vt:lpstr>Calibri</vt:lpstr>
      <vt:lpstr>Oswald</vt:lpstr>
      <vt:lpstr>Century Gothic</vt:lpstr>
      <vt:lpstr>Poppins</vt:lpstr>
      <vt:lpstr>Slate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Ana Macías Hervás</dc:creator>
  <cp:lastModifiedBy>jose maria cabrera</cp:lastModifiedBy>
  <cp:revision>10</cp:revision>
  <dcterms:created xsi:type="dcterms:W3CDTF">2019-01-22T14:34:46Z</dcterms:created>
  <dcterms:modified xsi:type="dcterms:W3CDTF">2025-11-21T09:52:30Z</dcterms:modified>
</cp:coreProperties>
</file>