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9"/>
  </p:notesMasterIdLst>
  <p:sldIdLst>
    <p:sldId id="256" r:id="rId2"/>
    <p:sldId id="257" r:id="rId3"/>
    <p:sldId id="258" r:id="rId4"/>
    <p:sldId id="259" r:id="rId5"/>
    <p:sldId id="261" r:id="rId6"/>
    <p:sldId id="260" r:id="rId7"/>
    <p:sldId id="262" r:id="rId8"/>
  </p:sldIdLst>
  <p:sldSz cx="12192000" cy="6858000"/>
  <p:notesSz cx="6858000" cy="12192000"/>
  <p:embeddedFontLst>
    <p:embeddedFont>
      <p:font typeface="Archivo" panose="020B0604020202020204" charset="0"/>
      <p:regular r:id="rId10"/>
      <p:bold r:id="rId11"/>
      <p:italic r:id="rId12"/>
      <p:boldItalic r:id="rId13"/>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2"/>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9368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Quick intro: I'm the coordinator. This is not the official session; the International Day will give all the details. I just want you to know these options exist now, because the decisions and applications come sooner than you think.</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key message: the first year is always here. What you do in the second year is open. Double degrees mean two diplomas; Erasmus means an international experience inside your UPC degree.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 UniGe specialisations: AI and Human-Centred Computing, Industrial Informatics, Software Platforms and Cybersecurity. We recommend Cyber-Physical Systems because it maps onto our Advanced Manufacturing Systems specialisation.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Highlight the company placement for the thesis: a real industrial experience in France. Full specialisation names: Machine Learning and Optimisation of Complex Systems; Automation and Robotics for Intelligent Systems; Mechatronic Systems; Biomechanics and Bioengineering.</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Mention honestly that these are expensive, so if you are interested you need to plan the funding early. Cranfield: courses in the first semester (30 ECTS) plus an individual thesis with a Cranfield supervisor. Illinois Tech: compulsory courses plus six months of research equivalent to the thesis; you also need your bachelor's degree awarded.</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Erasmus is the flexible option: shorter stays, many destinations. The official session will cover partner universities, grant amounts and the application calendar.</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you don't need to decide today, but applications usually happen during Year 1, so start talking with your families and checking your options now. Come and ask me anything.</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FDFDF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765" y="1120082"/>
            <a:ext cx="10566443" cy="502912"/>
          </a:xfrm>
          <a:prstGeom prst="rect">
            <a:avLst/>
          </a:prstGeom>
          <a:noFill/>
          <a:ln/>
        </p:spPr>
        <p:txBody>
          <a:bodyPr wrap="square" lIns="0" tIns="0" rIns="0" bIns="0" rtlCol="0" anchor="t"/>
          <a:lstStyle>
            <a:lvl1pPr marL="0" indent="0" algn="l">
              <a:lnSpc>
                <a:spcPct val="115000"/>
              </a:lnSpc>
              <a:buNone/>
              <a:defRPr lang="en-US" sz="3600" dirty="0">
                <a:solidFill>
                  <a:srgbClr val="1B1F2A"/>
                </a:solidFill>
                <a:latin typeface="Archivo" pitchFamily="34" charset="0"/>
                <a:ea typeface="Archivo" pitchFamily="34" charset="-122"/>
                <a:cs typeface="Archivo" pitchFamily="34" charset="-120"/>
              </a:defRPr>
            </a:lvl1pPr>
          </a:lstStyle>
          <a:p>
            <a:pPr marL="0" indent="0" algn="l">
              <a:lnSpc>
                <a:spcPct val="115000"/>
              </a:lnSpc>
              <a:buNone/>
            </a:pPr>
            <a:endParaRPr lang="en-US" sz="3600" dirty="0"/>
          </a:p>
        </p:txBody>
      </p:sp>
      <p:sp>
        <p:nvSpPr>
          <p:cNvPr id="3" name="Text Placeholder 2"/>
          <p:cNvSpPr>
            <a:spLocks noGrp="1"/>
          </p:cNvSpPr>
          <p:nvPr>
            <p:ph type="body" idx="101"/>
          </p:nvPr>
        </p:nvSpPr>
        <p:spPr>
          <a:xfrm>
            <a:off x="812765" y="1927794"/>
            <a:ext cx="10566435" cy="4117406"/>
          </a:xfrm>
          <a:prstGeom prst="rect">
            <a:avLst/>
          </a:prstGeom>
          <a:noFill/>
          <a:ln/>
        </p:spPr>
        <p:txBody>
          <a:bodyPr wrap="square" lIns="0" tIns="0" rIns="0" bIns="0" rtlCol="0" anchor="t"/>
          <a:lstStyle>
            <a:lvl1pPr marL="0" indent="0" algn="l">
              <a:lnSpc>
                <a:spcPct val="140000"/>
              </a:lnSpc>
              <a:buNone/>
              <a:defRPr lang="en-US" sz="1600" dirty="0">
                <a:solidFill>
                  <a:srgbClr val="1B1F2A"/>
                </a:solidFill>
                <a:latin typeface="Archivo" pitchFamily="34" charset="0"/>
                <a:ea typeface="Archivo" pitchFamily="34" charset="-122"/>
                <a:cs typeface="Archivo" pitchFamily="34" charset="-120"/>
              </a:defRPr>
            </a:lvl1pPr>
          </a:lstStyle>
          <a:p>
            <a:pPr marL="0" indent="0" algn="l">
              <a:lnSpc>
                <a:spcPct val="140000"/>
              </a:lnSpc>
              <a:buNone/>
            </a:pPr>
            <a:endParaRPr lang="en-US" sz="1600"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765" y="1120082"/>
            <a:ext cx="10566443" cy="502912"/>
          </a:xfrm>
          <a:prstGeom prst="rect">
            <a:avLst/>
          </a:prstGeom>
          <a:noFill/>
          <a:ln/>
        </p:spPr>
        <p:txBody>
          <a:bodyPr wrap="square" lIns="0" tIns="0" rIns="0" bIns="0" rtlCol="0" anchor="t"/>
          <a:lstStyle>
            <a:lvl1pPr marL="0" indent="0" algn="l">
              <a:lnSpc>
                <a:spcPct val="115000"/>
              </a:lnSpc>
              <a:buNone/>
              <a:defRPr lang="en-US" sz="3600" dirty="0">
                <a:solidFill>
                  <a:srgbClr val="1B1F2A"/>
                </a:solidFill>
                <a:latin typeface="Archivo" pitchFamily="34" charset="0"/>
                <a:ea typeface="Archivo" pitchFamily="34" charset="-122"/>
                <a:cs typeface="Archivo" pitchFamily="34" charset="-120"/>
              </a:defRPr>
            </a:lvl1pPr>
          </a:lstStyle>
          <a:p>
            <a:pPr marL="0" indent="0" algn="l">
              <a:lnSpc>
                <a:spcPct val="115000"/>
              </a:lnSpc>
              <a:buNone/>
            </a:pPr>
            <a:endParaRPr lang="en-US" sz="3600" dirty="0"/>
          </a:p>
        </p:txBody>
      </p:sp>
      <p:sp>
        <p:nvSpPr>
          <p:cNvPr id="3" name="Text Placeholder 2"/>
          <p:cNvSpPr>
            <a:spLocks noGrp="1"/>
          </p:cNvSpPr>
          <p:nvPr>
            <p:ph type="body" idx="101"/>
          </p:nvPr>
        </p:nvSpPr>
        <p:spPr>
          <a:xfrm>
            <a:off x="812765" y="1927794"/>
            <a:ext cx="10566435" cy="4117406"/>
          </a:xfrm>
          <a:prstGeom prst="rect">
            <a:avLst/>
          </a:prstGeom>
          <a:noFill/>
          <a:ln/>
        </p:spPr>
        <p:txBody>
          <a:bodyPr wrap="square" lIns="0" tIns="0" rIns="0" bIns="0" rtlCol="0" anchor="t"/>
          <a:lstStyle>
            <a:lvl1pPr marL="0" indent="0" algn="l">
              <a:lnSpc>
                <a:spcPct val="140000"/>
              </a:lnSpc>
              <a:buNone/>
              <a:defRPr lang="en-US" sz="1600" dirty="0">
                <a:solidFill>
                  <a:srgbClr val="1B1F2A"/>
                </a:solidFill>
                <a:latin typeface="Archivo" pitchFamily="34" charset="0"/>
                <a:ea typeface="Archivo" pitchFamily="34" charset="-122"/>
                <a:cs typeface="Archivo" pitchFamily="34" charset="-120"/>
              </a:defRPr>
            </a:lvl1pPr>
          </a:lstStyle>
          <a:p>
            <a:pPr marL="0" indent="0" algn="l">
              <a:lnSpc>
                <a:spcPct val="140000"/>
              </a:lnSpc>
              <a:buNone/>
            </a:pPr>
            <a:endParaRPr lang="en-US" sz="16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ebe.upc.edu/ca/esdeveniments/agenda/international-days-2026"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mailto:yolanda.vidal@upc.ed" TargetMode="External"/><Relationship Id="rId4" Type="http://schemas.openxmlformats.org/officeDocument/2006/relationships/hyperlink" Target="mailto:masters.eebe@upc.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07BC0"/>
        </a:solidFill>
        <a:effectLst/>
      </p:bgPr>
    </p:bg>
    <p:spTree>
      <p:nvGrpSpPr>
        <p:cNvPr id="1" name=""/>
        <p:cNvGrpSpPr/>
        <p:nvPr/>
      </p:nvGrpSpPr>
      <p:grpSpPr>
        <a:xfrm>
          <a:off x="0" y="0"/>
          <a:ext cx="0" cy="0"/>
          <a:chOff x="0" y="0"/>
          <a:chExt cx="0" cy="0"/>
        </a:xfrm>
      </p:grpSpPr>
      <p:sp>
        <p:nvSpPr>
          <p:cNvPr id="2" name="Text 0"/>
          <p:cNvSpPr/>
          <p:nvPr/>
        </p:nvSpPr>
        <p:spPr>
          <a:xfrm>
            <a:off x="812765" y="812765"/>
            <a:ext cx="10883436" cy="387958"/>
          </a:xfrm>
          <a:prstGeom prst="rect">
            <a:avLst/>
          </a:prstGeom>
          <a:noFill/>
          <a:ln/>
        </p:spPr>
        <p:txBody>
          <a:bodyPr wrap="square" lIns="0" tIns="0" rIns="0" bIns="0" rtlCol="0" anchor="t">
            <a:normAutofit/>
          </a:bodyPr>
          <a:lstStyle/>
          <a:p>
            <a:pPr marL="0" indent="0" algn="l">
              <a:lnSpc>
                <a:spcPts val="1960"/>
              </a:lnSpc>
              <a:buNone/>
            </a:pPr>
            <a:r>
              <a:rPr lang="en-US" b="1" kern="0" spc="200" dirty="0">
                <a:solidFill>
                  <a:srgbClr val="FDFDFD"/>
                </a:solidFill>
                <a:latin typeface="Archivo" pitchFamily="34" charset="0"/>
                <a:ea typeface="Archivo" pitchFamily="34" charset="-122"/>
                <a:cs typeface="Archivo" pitchFamily="34" charset="-120"/>
              </a:rPr>
              <a:t>MASTER'S IN INTERDISCIPLINARY AND INNOVATIVE ENGINEERING · EEBE–UPC</a:t>
            </a:r>
            <a:endParaRPr lang="en-US" dirty="0"/>
          </a:p>
        </p:txBody>
      </p:sp>
      <p:sp>
        <p:nvSpPr>
          <p:cNvPr id="3" name="Text 1"/>
          <p:cNvSpPr>
            <a:spLocks noGrp="1"/>
          </p:cNvSpPr>
          <p:nvPr>
            <p:ph type="title"/>
          </p:nvPr>
        </p:nvSpPr>
        <p:spPr>
          <a:xfrm>
            <a:off x="812765" y="2191264"/>
            <a:ext cx="10883436" cy="1625569"/>
          </a:xfrm>
          <a:prstGeom prst="rect">
            <a:avLst/>
          </a:prstGeom>
          <a:noFill/>
          <a:ln/>
        </p:spPr>
        <p:txBody>
          <a:bodyPr wrap="square" lIns="0" tIns="0" rIns="0" bIns="0" rtlCol="0" anchor="t">
            <a:normAutofit/>
          </a:bodyPr>
          <a:lstStyle/>
          <a:p>
            <a:pPr marL="0" indent="0" algn="l">
              <a:lnSpc>
                <a:spcPts val="6300"/>
              </a:lnSpc>
              <a:buNone/>
            </a:pPr>
            <a:r>
              <a:rPr lang="en-US" sz="6000" b="1" i="0" dirty="0">
                <a:solidFill>
                  <a:srgbClr val="FDFDFD"/>
                </a:solidFill>
                <a:latin typeface="Archivo" pitchFamily="34" charset="0"/>
                <a:ea typeface="Archivo" pitchFamily="34" charset="-122"/>
                <a:cs typeface="Archivo" pitchFamily="34" charset="-120"/>
              </a:rPr>
              <a:t>Your second year</a:t>
            </a:r>
            <a:endParaRPr lang="en-US" sz="6000" dirty="0"/>
          </a:p>
          <a:p>
            <a:pPr marL="0" indent="0" algn="l">
              <a:lnSpc>
                <a:spcPts val="6300"/>
              </a:lnSpc>
              <a:buNone/>
            </a:pPr>
            <a:r>
              <a:rPr lang="en-US" sz="6000" b="1" i="0" dirty="0">
                <a:solidFill>
                  <a:srgbClr val="FDFDFD"/>
                </a:solidFill>
                <a:latin typeface="Archivo" pitchFamily="34" charset="0"/>
                <a:ea typeface="Archivo" pitchFamily="34" charset="-122"/>
                <a:cs typeface="Archivo" pitchFamily="34" charset="-120"/>
              </a:rPr>
              <a:t>could be abroad</a:t>
            </a:r>
            <a:endParaRPr lang="en-US" sz="6000" dirty="0"/>
          </a:p>
        </p:txBody>
      </p:sp>
      <p:sp>
        <p:nvSpPr>
          <p:cNvPr id="4" name="Text 2"/>
          <p:cNvSpPr/>
          <p:nvPr/>
        </p:nvSpPr>
        <p:spPr>
          <a:xfrm>
            <a:off x="812765" y="4165584"/>
            <a:ext cx="10883436" cy="355587"/>
          </a:xfrm>
          <a:prstGeom prst="rect">
            <a:avLst/>
          </a:prstGeom>
          <a:noFill/>
          <a:ln/>
        </p:spPr>
        <p:txBody>
          <a:bodyPr wrap="square" lIns="0" tIns="0" rIns="0" bIns="0" rtlCol="0" anchor="t">
            <a:normAutofit fontScale="92500"/>
          </a:bodyPr>
          <a:lstStyle/>
          <a:p>
            <a:pPr marL="0" indent="0" algn="l">
              <a:lnSpc>
                <a:spcPts val="2600"/>
              </a:lnSpc>
              <a:buNone/>
            </a:pPr>
            <a:r>
              <a:rPr lang="en-US" sz="2800" b="1" dirty="0">
                <a:solidFill>
                  <a:srgbClr val="FDFDFD"/>
                </a:solidFill>
                <a:latin typeface="Archivo" pitchFamily="34" charset="0"/>
                <a:ea typeface="Archivo" pitchFamily="34" charset="-122"/>
                <a:cs typeface="Archivo" pitchFamily="34" charset="-120"/>
              </a:rPr>
              <a:t>Double degrees </a:t>
            </a:r>
            <a:r>
              <a:rPr lang="en-US" sz="2800" dirty="0">
                <a:solidFill>
                  <a:srgbClr val="FDFDFD"/>
                </a:solidFill>
                <a:latin typeface="Archivo" pitchFamily="34" charset="0"/>
                <a:ea typeface="Archivo" pitchFamily="34" charset="-122"/>
                <a:cs typeface="Archivo" pitchFamily="34" charset="-120"/>
              </a:rPr>
              <a:t>and Erasmus mobility: a first look, so you can plan in time</a:t>
            </a:r>
            <a:endParaRPr lang="en-US" sz="2800" dirty="0"/>
          </a:p>
        </p:txBody>
      </p:sp>
      <p:sp>
        <p:nvSpPr>
          <p:cNvPr id="5" name="Text 3"/>
          <p:cNvSpPr/>
          <p:nvPr/>
        </p:nvSpPr>
        <p:spPr>
          <a:xfrm>
            <a:off x="812765" y="5395040"/>
            <a:ext cx="10883436" cy="1290239"/>
          </a:xfrm>
          <a:prstGeom prst="rect">
            <a:avLst/>
          </a:prstGeom>
          <a:noFill/>
          <a:ln/>
        </p:spPr>
        <p:txBody>
          <a:bodyPr wrap="square" lIns="0" tIns="0" rIns="0" bIns="0" rtlCol="0" anchor="t">
            <a:normAutofit/>
          </a:bodyPr>
          <a:lstStyle/>
          <a:p>
            <a:pPr marL="0" indent="0" algn="l">
              <a:lnSpc>
                <a:spcPts val="1960"/>
              </a:lnSpc>
              <a:buNone/>
            </a:pPr>
            <a:r>
              <a:rPr lang="en-US" dirty="0">
                <a:solidFill>
                  <a:srgbClr val="FDFDFD"/>
                </a:solidFill>
                <a:latin typeface="Archivo" pitchFamily="34" charset="0"/>
                <a:ea typeface="Archivo" pitchFamily="34" charset="-122"/>
                <a:cs typeface="Archivo" pitchFamily="34" charset="-120"/>
              </a:rPr>
              <a:t>Yolanda Vidal - Master's coordinator</a:t>
            </a:r>
          </a:p>
          <a:p>
            <a:pPr marL="0" indent="0" algn="l">
              <a:lnSpc>
                <a:spcPts val="1960"/>
              </a:lnSpc>
              <a:buNone/>
            </a:pPr>
            <a:r>
              <a:rPr lang="en-US" dirty="0">
                <a:solidFill>
                  <a:srgbClr val="FDFDFD"/>
                </a:solidFill>
                <a:latin typeface="Archivo" pitchFamily="34" charset="0"/>
                <a:ea typeface="Archivo" pitchFamily="34" charset="-122"/>
                <a:cs typeface="Archivo" pitchFamily="34" charset="-120"/>
              </a:rPr>
              <a:t> </a:t>
            </a:r>
          </a:p>
          <a:p>
            <a:pPr marL="0" indent="0" algn="l">
              <a:lnSpc>
                <a:spcPts val="1960"/>
              </a:lnSpc>
              <a:buNone/>
            </a:pPr>
            <a:r>
              <a:rPr lang="en-US" dirty="0">
                <a:solidFill>
                  <a:srgbClr val="FDFDFD"/>
                </a:solidFill>
                <a:latin typeface="Archivo" pitchFamily="34" charset="0"/>
                <a:ea typeface="Archivo" pitchFamily="34" charset="-122"/>
                <a:cs typeface="Archivo" pitchFamily="34" charset="-120"/>
              </a:rPr>
              <a:t>Carlos Oriol - Head of Academic Management </a:t>
            </a:r>
          </a:p>
          <a:p>
            <a:pPr marL="0" indent="0" algn="l">
              <a:lnSpc>
                <a:spcPts val="1960"/>
              </a:lnSpc>
              <a:buNone/>
            </a:pPr>
            <a:r>
              <a:rPr lang="en-US" dirty="0" err="1">
                <a:solidFill>
                  <a:srgbClr val="FDFDFD"/>
                </a:solidFill>
                <a:latin typeface="Archivo" pitchFamily="34" charset="0"/>
                <a:ea typeface="Archivo" pitchFamily="34" charset="-122"/>
                <a:cs typeface="Archivo" pitchFamily="34" charset="-120"/>
              </a:rPr>
              <a:t>Darisbel</a:t>
            </a:r>
            <a:r>
              <a:rPr lang="en-US" dirty="0">
                <a:solidFill>
                  <a:srgbClr val="FDFDFD"/>
                </a:solidFill>
                <a:latin typeface="Archivo" pitchFamily="34" charset="0"/>
                <a:ea typeface="Archivo" pitchFamily="34" charset="-122"/>
                <a:cs typeface="Archivo" pitchFamily="34" charset="-120"/>
              </a:rPr>
              <a:t> Correa - Responsible for international double degrees and Erasmus Mundus </a:t>
            </a:r>
            <a:r>
              <a:rPr lang="en-US" dirty="0" err="1">
                <a:solidFill>
                  <a:srgbClr val="FDFDFD"/>
                </a:solidFill>
                <a:latin typeface="Archivo" pitchFamily="34" charset="0"/>
                <a:ea typeface="Archivo" pitchFamily="34" charset="-122"/>
                <a:cs typeface="Archivo" pitchFamily="34" charset="-120"/>
              </a:rPr>
              <a:t>programmes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DFDFD"/>
        </a:solidFill>
        <a:effectLst/>
      </p:bgPr>
    </p:bg>
    <p:spTree>
      <p:nvGrpSpPr>
        <p:cNvPr id="1" name=""/>
        <p:cNvGrpSpPr/>
        <p:nvPr/>
      </p:nvGrpSpPr>
      <p:grpSpPr>
        <a:xfrm>
          <a:off x="0" y="0"/>
          <a:ext cx="0" cy="0"/>
          <a:chOff x="0" y="0"/>
          <a:chExt cx="0" cy="0"/>
        </a:xfrm>
      </p:grpSpPr>
      <p:sp>
        <p:nvSpPr>
          <p:cNvPr id="2" name="Text 0"/>
          <p:cNvSpPr>
            <a:spLocks noGrp="1"/>
          </p:cNvSpPr>
          <p:nvPr>
            <p:ph type="title"/>
          </p:nvPr>
        </p:nvSpPr>
        <p:spPr>
          <a:xfrm>
            <a:off x="842910" y="1274989"/>
            <a:ext cx="10883436" cy="528312"/>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1B1F2A"/>
                </a:solidFill>
                <a:latin typeface="Archivo" pitchFamily="34" charset="0"/>
                <a:ea typeface="Archivo" pitchFamily="34" charset="-122"/>
                <a:cs typeface="Archivo" pitchFamily="34" charset="-120"/>
              </a:rPr>
              <a:t>Year 1 here, Year 2 your choice</a:t>
            </a:r>
            <a:endParaRPr lang="en-US" sz="3600" dirty="0"/>
          </a:p>
        </p:txBody>
      </p:sp>
      <p:sp>
        <p:nvSpPr>
          <p:cNvPr id="3" name="Shape 1"/>
          <p:cNvSpPr/>
          <p:nvPr/>
        </p:nvSpPr>
        <p:spPr>
          <a:xfrm>
            <a:off x="846085" y="2187436"/>
            <a:ext cx="3384194" cy="2177976"/>
          </a:xfrm>
          <a:prstGeom prst="roundRect">
            <a:avLst>
              <a:gd name="adj" fmla="val 5685"/>
            </a:avLst>
          </a:prstGeom>
          <a:solidFill>
            <a:srgbClr val="F2F7FB"/>
          </a:solidFill>
          <a:ln w="6350">
            <a:solidFill>
              <a:srgbClr val="D3E3EF"/>
            </a:solidFill>
            <a:prstDash val="solid"/>
          </a:ln>
        </p:spPr>
        <p:txBody>
          <a:bodyPr/>
          <a:lstStyle/>
          <a:p>
            <a:endParaRPr lang="es-ES"/>
          </a:p>
        </p:txBody>
      </p:sp>
      <p:sp>
        <p:nvSpPr>
          <p:cNvPr id="4" name="Text 2"/>
          <p:cNvSpPr/>
          <p:nvPr/>
        </p:nvSpPr>
        <p:spPr>
          <a:xfrm>
            <a:off x="1153488" y="2494839"/>
            <a:ext cx="2852469" cy="238747"/>
          </a:xfrm>
          <a:prstGeom prst="rect">
            <a:avLst/>
          </a:prstGeom>
          <a:noFill/>
          <a:ln/>
        </p:spPr>
        <p:txBody>
          <a:bodyPr wrap="square" lIns="0" tIns="0" rIns="0" bIns="0" rtlCol="0" anchor="t">
            <a:normAutofit fontScale="92500"/>
          </a:bodyPr>
          <a:lstStyle/>
          <a:p>
            <a:pPr marL="0" indent="0" algn="l">
              <a:lnSpc>
                <a:spcPts val="1680"/>
              </a:lnSpc>
              <a:buNone/>
            </a:pPr>
            <a:r>
              <a:rPr lang="en-US" sz="2800" b="1" kern="0" spc="150" dirty="0">
                <a:solidFill>
                  <a:srgbClr val="007BC0"/>
                </a:solidFill>
                <a:latin typeface="Archivo" pitchFamily="34" charset="0"/>
                <a:ea typeface="Archivo" pitchFamily="34" charset="-122"/>
                <a:cs typeface="Archivo" pitchFamily="34" charset="-120"/>
              </a:rPr>
              <a:t>OPTION A</a:t>
            </a:r>
            <a:endParaRPr lang="en-US" sz="2800" dirty="0"/>
          </a:p>
        </p:txBody>
      </p:sp>
      <p:sp>
        <p:nvSpPr>
          <p:cNvPr id="5" name="Text 3"/>
          <p:cNvSpPr/>
          <p:nvPr/>
        </p:nvSpPr>
        <p:spPr>
          <a:xfrm>
            <a:off x="1153488" y="2835170"/>
            <a:ext cx="2852469" cy="332763"/>
          </a:xfrm>
          <a:prstGeom prst="rect">
            <a:avLst/>
          </a:prstGeom>
          <a:noFill/>
          <a:ln/>
        </p:spPr>
        <p:txBody>
          <a:bodyPr wrap="square" lIns="0" tIns="0" rIns="0" bIns="0" rtlCol="0" anchor="t">
            <a:normAutofit/>
          </a:bodyPr>
          <a:lstStyle/>
          <a:p>
            <a:pPr marL="0" indent="0" algn="l">
              <a:lnSpc>
                <a:spcPts val="2420"/>
              </a:lnSpc>
              <a:buNone/>
            </a:pPr>
            <a:r>
              <a:rPr lang="en-US" sz="2800" b="1" dirty="0">
                <a:solidFill>
                  <a:srgbClr val="1B1F2A"/>
                </a:solidFill>
                <a:latin typeface="Archivo" pitchFamily="34" charset="0"/>
                <a:ea typeface="Archivo" pitchFamily="34" charset="-122"/>
                <a:cs typeface="Archivo" pitchFamily="34" charset="-120"/>
              </a:rPr>
              <a:t>Stay at EEBE</a:t>
            </a:r>
            <a:endParaRPr lang="en-US" sz="2800" dirty="0"/>
          </a:p>
        </p:txBody>
      </p:sp>
      <p:sp>
        <p:nvSpPr>
          <p:cNvPr id="6" name="Text 4"/>
          <p:cNvSpPr/>
          <p:nvPr/>
        </p:nvSpPr>
        <p:spPr>
          <a:xfrm>
            <a:off x="1153488" y="3269516"/>
            <a:ext cx="2852469" cy="1011081"/>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Specialisation and master's thesis in Barcelona.</a:t>
            </a:r>
            <a:endParaRPr lang="en-US" sz="2000" dirty="0"/>
          </a:p>
        </p:txBody>
      </p:sp>
      <p:sp>
        <p:nvSpPr>
          <p:cNvPr id="7" name="Shape 5"/>
          <p:cNvSpPr/>
          <p:nvPr/>
        </p:nvSpPr>
        <p:spPr>
          <a:xfrm>
            <a:off x="4436611" y="2184261"/>
            <a:ext cx="3378996" cy="2184326"/>
          </a:xfrm>
          <a:prstGeom prst="roundRect">
            <a:avLst>
              <a:gd name="adj" fmla="val 5814"/>
            </a:avLst>
          </a:prstGeom>
          <a:solidFill>
            <a:srgbClr val="007BC0"/>
          </a:solidFill>
          <a:ln/>
        </p:spPr>
        <p:txBody>
          <a:bodyPr/>
          <a:lstStyle/>
          <a:p>
            <a:endParaRPr lang="es-ES"/>
          </a:p>
        </p:txBody>
      </p:sp>
      <p:sp>
        <p:nvSpPr>
          <p:cNvPr id="8" name="Text 6"/>
          <p:cNvSpPr/>
          <p:nvPr/>
        </p:nvSpPr>
        <p:spPr>
          <a:xfrm>
            <a:off x="4741392" y="2489041"/>
            <a:ext cx="2852516" cy="238747"/>
          </a:xfrm>
          <a:prstGeom prst="rect">
            <a:avLst/>
          </a:prstGeom>
          <a:noFill/>
          <a:ln/>
        </p:spPr>
        <p:txBody>
          <a:bodyPr wrap="square" lIns="0" tIns="0" rIns="0" bIns="0" rtlCol="0" anchor="t">
            <a:normAutofit fontScale="92500"/>
          </a:bodyPr>
          <a:lstStyle/>
          <a:p>
            <a:pPr marL="0" indent="0" algn="l">
              <a:lnSpc>
                <a:spcPts val="1680"/>
              </a:lnSpc>
              <a:buNone/>
            </a:pPr>
            <a:r>
              <a:rPr lang="en-US" sz="2800" b="1" kern="0" spc="150" dirty="0">
                <a:solidFill>
                  <a:srgbClr val="FDFDFD"/>
                </a:solidFill>
                <a:latin typeface="Archivo" pitchFamily="34" charset="0"/>
                <a:ea typeface="Archivo" pitchFamily="34" charset="-122"/>
                <a:cs typeface="Archivo" pitchFamily="34" charset="-120"/>
              </a:rPr>
              <a:t>OPTION B</a:t>
            </a:r>
            <a:endParaRPr lang="en-US" sz="2800" dirty="0"/>
          </a:p>
        </p:txBody>
      </p:sp>
      <p:sp>
        <p:nvSpPr>
          <p:cNvPr id="9" name="Text 7"/>
          <p:cNvSpPr/>
          <p:nvPr/>
        </p:nvSpPr>
        <p:spPr>
          <a:xfrm>
            <a:off x="4741392" y="2829373"/>
            <a:ext cx="2852516" cy="332763"/>
          </a:xfrm>
          <a:prstGeom prst="rect">
            <a:avLst/>
          </a:prstGeom>
          <a:noFill/>
          <a:ln/>
        </p:spPr>
        <p:txBody>
          <a:bodyPr wrap="square" lIns="0" tIns="0" rIns="0" bIns="0" rtlCol="0" anchor="t">
            <a:normAutofit/>
          </a:bodyPr>
          <a:lstStyle/>
          <a:p>
            <a:pPr marL="0" indent="0" algn="l">
              <a:lnSpc>
                <a:spcPts val="2420"/>
              </a:lnSpc>
              <a:buNone/>
            </a:pPr>
            <a:r>
              <a:rPr lang="en-US" sz="2800" b="1" dirty="0">
                <a:solidFill>
                  <a:srgbClr val="FDFDFD"/>
                </a:solidFill>
                <a:latin typeface="Archivo" pitchFamily="34" charset="0"/>
                <a:ea typeface="Archivo" pitchFamily="34" charset="-122"/>
                <a:cs typeface="Archivo" pitchFamily="34" charset="-120"/>
              </a:rPr>
              <a:t>Double degree</a:t>
            </a:r>
            <a:endParaRPr lang="en-US" sz="2800" dirty="0"/>
          </a:p>
        </p:txBody>
      </p:sp>
      <p:sp>
        <p:nvSpPr>
          <p:cNvPr id="10" name="Text 8"/>
          <p:cNvSpPr/>
          <p:nvPr/>
        </p:nvSpPr>
        <p:spPr>
          <a:xfrm>
            <a:off x="4741392" y="3214292"/>
            <a:ext cx="2852516" cy="825485"/>
          </a:xfrm>
          <a:prstGeom prst="rect">
            <a:avLst/>
          </a:prstGeom>
          <a:noFill/>
          <a:ln/>
        </p:spPr>
        <p:txBody>
          <a:bodyPr wrap="square" lIns="0" tIns="0" rIns="0" bIns="0" rtlCol="0" anchor="t">
            <a:noAutofit/>
          </a:bodyPr>
          <a:lstStyle/>
          <a:p>
            <a:pPr marL="0" indent="0" algn="l">
              <a:lnSpc>
                <a:spcPts val="2100"/>
              </a:lnSpc>
              <a:buNone/>
            </a:pPr>
            <a:r>
              <a:rPr lang="en-US" sz="2000" dirty="0">
                <a:solidFill>
                  <a:srgbClr val="FDFDFD"/>
                </a:solidFill>
                <a:latin typeface="Archivo" pitchFamily="34" charset="0"/>
                <a:ea typeface="Archivo" pitchFamily="34" charset="-122"/>
                <a:cs typeface="Archivo" pitchFamily="34" charset="-120"/>
              </a:rPr>
              <a:t>Whole Year 2 at a partner university. You graduate with </a:t>
            </a:r>
            <a:r>
              <a:rPr lang="en-US" sz="2000" b="1" dirty="0">
                <a:solidFill>
                  <a:srgbClr val="FDFDFD"/>
                </a:solidFill>
                <a:latin typeface="Archivo" pitchFamily="34" charset="0"/>
                <a:ea typeface="Archivo" pitchFamily="34" charset="-122"/>
                <a:cs typeface="Archivo" pitchFamily="34" charset="-120"/>
              </a:rPr>
              <a:t>two master's degrees</a:t>
            </a:r>
            <a:r>
              <a:rPr lang="en-US" sz="2000" dirty="0">
                <a:solidFill>
                  <a:srgbClr val="FDFDFD"/>
                </a:solidFill>
                <a:latin typeface="Archivo" pitchFamily="34" charset="0"/>
                <a:ea typeface="Archivo" pitchFamily="34" charset="-122"/>
                <a:cs typeface="Archivo" pitchFamily="34" charset="-120"/>
              </a:rPr>
              <a:t>.</a:t>
            </a:r>
            <a:endParaRPr lang="en-US" sz="2000" dirty="0"/>
          </a:p>
        </p:txBody>
      </p:sp>
      <p:sp>
        <p:nvSpPr>
          <p:cNvPr id="11" name="Shape 9"/>
          <p:cNvSpPr/>
          <p:nvPr/>
        </p:nvSpPr>
        <p:spPr>
          <a:xfrm>
            <a:off x="8021939" y="2187436"/>
            <a:ext cx="3384239" cy="2177976"/>
          </a:xfrm>
          <a:prstGeom prst="roundRect">
            <a:avLst>
              <a:gd name="adj" fmla="val 5685"/>
            </a:avLst>
          </a:prstGeom>
          <a:solidFill>
            <a:srgbClr val="F2F7FB"/>
          </a:solidFill>
          <a:ln w="6350">
            <a:solidFill>
              <a:srgbClr val="D3E3EF"/>
            </a:solidFill>
            <a:prstDash val="solid"/>
          </a:ln>
        </p:spPr>
        <p:txBody>
          <a:bodyPr/>
          <a:lstStyle/>
          <a:p>
            <a:endParaRPr lang="es-ES"/>
          </a:p>
        </p:txBody>
      </p:sp>
      <p:sp>
        <p:nvSpPr>
          <p:cNvPr id="12" name="Text 10"/>
          <p:cNvSpPr/>
          <p:nvPr/>
        </p:nvSpPr>
        <p:spPr>
          <a:xfrm>
            <a:off x="8329342" y="2494839"/>
            <a:ext cx="2852516" cy="238747"/>
          </a:xfrm>
          <a:prstGeom prst="rect">
            <a:avLst/>
          </a:prstGeom>
          <a:noFill/>
          <a:ln/>
        </p:spPr>
        <p:txBody>
          <a:bodyPr wrap="square" lIns="0" tIns="0" rIns="0" bIns="0" rtlCol="0" anchor="t">
            <a:normAutofit fontScale="92500"/>
          </a:bodyPr>
          <a:lstStyle/>
          <a:p>
            <a:pPr marL="0" indent="0" algn="l">
              <a:lnSpc>
                <a:spcPts val="1680"/>
              </a:lnSpc>
              <a:buNone/>
            </a:pPr>
            <a:r>
              <a:rPr lang="en-US" sz="2800" b="1" kern="0" spc="150" dirty="0">
                <a:solidFill>
                  <a:srgbClr val="007BC0"/>
                </a:solidFill>
                <a:latin typeface="Archivo" pitchFamily="34" charset="0"/>
                <a:ea typeface="Archivo" pitchFamily="34" charset="-122"/>
                <a:cs typeface="Archivo" pitchFamily="34" charset="-120"/>
              </a:rPr>
              <a:t>OPTION C</a:t>
            </a:r>
            <a:endParaRPr lang="en-US" sz="2800" dirty="0"/>
          </a:p>
        </p:txBody>
      </p:sp>
      <p:sp>
        <p:nvSpPr>
          <p:cNvPr id="13" name="Text 11"/>
          <p:cNvSpPr/>
          <p:nvPr/>
        </p:nvSpPr>
        <p:spPr>
          <a:xfrm>
            <a:off x="8329342" y="2835170"/>
            <a:ext cx="2852516" cy="332763"/>
          </a:xfrm>
          <a:prstGeom prst="rect">
            <a:avLst/>
          </a:prstGeom>
          <a:noFill/>
          <a:ln/>
        </p:spPr>
        <p:txBody>
          <a:bodyPr wrap="square" lIns="0" tIns="0" rIns="0" bIns="0" rtlCol="0" anchor="t">
            <a:normAutofit fontScale="85000" lnSpcReduction="10000"/>
          </a:bodyPr>
          <a:lstStyle/>
          <a:p>
            <a:pPr marL="0" indent="0" algn="l">
              <a:lnSpc>
                <a:spcPts val="2420"/>
              </a:lnSpc>
              <a:buNone/>
            </a:pPr>
            <a:r>
              <a:rPr lang="en-US" sz="2800" b="1" dirty="0">
                <a:solidFill>
                  <a:srgbClr val="1B1F2A"/>
                </a:solidFill>
                <a:latin typeface="Archivo" pitchFamily="34" charset="0"/>
                <a:ea typeface="Archivo" pitchFamily="34" charset="-122"/>
                <a:cs typeface="Archivo" pitchFamily="34" charset="-120"/>
              </a:rPr>
              <a:t>Erasmus exchange</a:t>
            </a:r>
            <a:endParaRPr lang="en-US" sz="2800" dirty="0"/>
          </a:p>
        </p:txBody>
      </p:sp>
      <p:sp>
        <p:nvSpPr>
          <p:cNvPr id="14" name="Text 12"/>
          <p:cNvSpPr/>
          <p:nvPr/>
        </p:nvSpPr>
        <p:spPr>
          <a:xfrm>
            <a:off x="8329342" y="3269517"/>
            <a:ext cx="2852516" cy="819688"/>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A semester or the thesis abroad, recognised in your UPC degree.</a:t>
            </a:r>
            <a:endParaRPr lang="en-US" sz="2000" dirty="0"/>
          </a:p>
        </p:txBody>
      </p:sp>
      <p:pic>
        <p:nvPicPr>
          <p:cNvPr id="15" name="5 Imagen" descr="UPC-CEI-positiu-p3005-interior-blanc.png">
            <a:extLst>
              <a:ext uri="{FF2B5EF4-FFF2-40B4-BE49-F238E27FC236}">
                <a16:creationId xmlns:a16="http://schemas.microsoft.com/office/drawing/2014/main" id="{13123189-2BE2-E299-94E7-19394547EDE2}"/>
              </a:ext>
            </a:extLst>
          </p:cNvPr>
          <p:cNvPicPr>
            <a:picLocks noChangeAspect="1"/>
          </p:cNvPicPr>
          <p:nvPr/>
        </p:nvPicPr>
        <p:blipFill rotWithShape="1">
          <a:blip r:embed="rId3" cstate="print"/>
          <a:srcRect b="24864"/>
          <a:stretch/>
        </p:blipFill>
        <p:spPr bwMode="auto">
          <a:xfrm>
            <a:off x="747524" y="302532"/>
            <a:ext cx="3258433" cy="81875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DFDFD"/>
        </a:solidFill>
        <a:effectLst/>
      </p:bgPr>
    </p:bg>
    <p:spTree>
      <p:nvGrpSpPr>
        <p:cNvPr id="1" name=""/>
        <p:cNvGrpSpPr/>
        <p:nvPr/>
      </p:nvGrpSpPr>
      <p:grpSpPr>
        <a:xfrm>
          <a:off x="0" y="0"/>
          <a:ext cx="0" cy="0"/>
          <a:chOff x="0" y="0"/>
          <a:chExt cx="0" cy="0"/>
        </a:xfrm>
      </p:grpSpPr>
      <p:sp>
        <p:nvSpPr>
          <p:cNvPr id="2" name="Text 0"/>
          <p:cNvSpPr/>
          <p:nvPr/>
        </p:nvSpPr>
        <p:spPr>
          <a:xfrm>
            <a:off x="812765" y="812766"/>
            <a:ext cx="10883436" cy="256545"/>
          </a:xfrm>
          <a:prstGeom prst="rect">
            <a:avLst/>
          </a:prstGeom>
          <a:noFill/>
          <a:ln/>
        </p:spPr>
        <p:txBody>
          <a:bodyPr wrap="square" lIns="0" tIns="0" rIns="0" bIns="0" rtlCol="0" anchor="t">
            <a:normAutofit/>
          </a:bodyPr>
          <a:lstStyle/>
          <a:p>
            <a:pPr marL="0" indent="0" algn="l">
              <a:lnSpc>
                <a:spcPts val="1820"/>
              </a:lnSpc>
              <a:buNone/>
            </a:pPr>
            <a:r>
              <a:rPr lang="en-US" sz="1300" b="1" kern="0" spc="150" dirty="0">
                <a:solidFill>
                  <a:srgbClr val="007BC0"/>
                </a:solidFill>
                <a:latin typeface="Archivo" pitchFamily="34" charset="0"/>
                <a:ea typeface="Archivo" pitchFamily="34" charset="-122"/>
                <a:cs typeface="Archivo" pitchFamily="34" charset="-120"/>
              </a:rPr>
              <a:t>DOUBLE DEGREE · ITALY</a:t>
            </a:r>
            <a:endParaRPr lang="en-US" sz="1300" dirty="0"/>
          </a:p>
        </p:txBody>
      </p:sp>
      <p:sp>
        <p:nvSpPr>
          <p:cNvPr id="3" name="Text 1"/>
          <p:cNvSpPr>
            <a:spLocks noGrp="1"/>
          </p:cNvSpPr>
          <p:nvPr>
            <p:ph type="title"/>
          </p:nvPr>
        </p:nvSpPr>
        <p:spPr>
          <a:xfrm>
            <a:off x="812765" y="1120082"/>
            <a:ext cx="10883436" cy="528312"/>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1B1F2A"/>
                </a:solidFill>
                <a:latin typeface="Archivo" pitchFamily="34" charset="0"/>
                <a:ea typeface="Archivo" pitchFamily="34" charset="-122"/>
                <a:cs typeface="Archivo" pitchFamily="34" charset="-120"/>
              </a:rPr>
              <a:t>University of Genoa (</a:t>
            </a:r>
            <a:r>
              <a:rPr lang="en-US" sz="3600" b="1" i="0" dirty="0" err="1">
                <a:solidFill>
                  <a:srgbClr val="1B1F2A"/>
                </a:solidFill>
                <a:latin typeface="Archivo" pitchFamily="34" charset="0"/>
                <a:ea typeface="Archivo" pitchFamily="34" charset="-122"/>
                <a:cs typeface="Archivo" pitchFamily="34" charset="-120"/>
              </a:rPr>
              <a:t>UniGe</a:t>
            </a:r>
            <a:r>
              <a:rPr lang="en-US" sz="3600" b="1" i="0" dirty="0">
                <a:solidFill>
                  <a:srgbClr val="1B1F2A"/>
                </a:solidFill>
                <a:latin typeface="Archivo" pitchFamily="34" charset="0"/>
                <a:ea typeface="Archivo" pitchFamily="34" charset="-122"/>
                <a:cs typeface="Archivo" pitchFamily="34" charset="-120"/>
              </a:rPr>
              <a:t>) - Italy</a:t>
            </a:r>
            <a:endParaRPr lang="en-US" sz="3600" dirty="0"/>
          </a:p>
        </p:txBody>
      </p:sp>
      <p:sp>
        <p:nvSpPr>
          <p:cNvPr id="4" name="Text 2"/>
          <p:cNvSpPr/>
          <p:nvPr/>
        </p:nvSpPr>
        <p:spPr>
          <a:xfrm>
            <a:off x="812765" y="1927775"/>
            <a:ext cx="4970831" cy="284441"/>
          </a:xfrm>
          <a:prstGeom prst="rect">
            <a:avLst/>
          </a:prstGeom>
          <a:noFill/>
          <a:ln/>
        </p:spPr>
        <p:txBody>
          <a:bodyPr wrap="square" lIns="0" tIns="0" rIns="0" bIns="0" rtlCol="0" anchor="t">
            <a:normAutofit/>
          </a:bodyPr>
          <a:lstStyle/>
          <a:p>
            <a:pPr marL="0" indent="0" algn="l">
              <a:lnSpc>
                <a:spcPts val="2040"/>
              </a:lnSpc>
              <a:buNone/>
            </a:pPr>
            <a:r>
              <a:rPr lang="en-US" sz="2000" b="1" dirty="0">
                <a:solidFill>
                  <a:srgbClr val="1B1F2A"/>
                </a:solidFill>
                <a:latin typeface="Archivo" pitchFamily="34" charset="0"/>
                <a:ea typeface="Archivo" pitchFamily="34" charset="-122"/>
                <a:cs typeface="Archivo" pitchFamily="34" charset="-120"/>
              </a:rPr>
              <a:t>What you do in Year 2</a:t>
            </a:r>
            <a:endParaRPr lang="en-US" sz="2000" dirty="0"/>
          </a:p>
        </p:txBody>
      </p:sp>
      <p:sp>
        <p:nvSpPr>
          <p:cNvPr id="5" name="Text 3"/>
          <p:cNvSpPr/>
          <p:nvPr/>
        </p:nvSpPr>
        <p:spPr>
          <a:xfrm>
            <a:off x="812765" y="2339208"/>
            <a:ext cx="4970831" cy="854151"/>
          </a:xfrm>
          <a:prstGeom prst="rect">
            <a:avLst/>
          </a:prstGeom>
          <a:noFill/>
          <a:ln/>
        </p:spPr>
        <p:txBody>
          <a:bodyPr wrap="square" lIns="0" tIns="0" rIns="0" bIns="0" rtlCol="0" anchor="t">
            <a:normAutofit/>
          </a:bodyPr>
          <a:lstStyle/>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Semester 3: one specialisation (30 ECTS)</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Semester 4: master's thesis (30 ECTS), defended at both universities</a:t>
            </a:r>
            <a:endParaRPr lang="en-US" dirty="0"/>
          </a:p>
        </p:txBody>
      </p:sp>
      <p:sp>
        <p:nvSpPr>
          <p:cNvPr id="6" name="Text 4"/>
          <p:cNvSpPr/>
          <p:nvPr/>
        </p:nvSpPr>
        <p:spPr>
          <a:xfrm>
            <a:off x="812765" y="3320349"/>
            <a:ext cx="4970831" cy="577901"/>
          </a:xfrm>
          <a:prstGeom prst="rect">
            <a:avLst/>
          </a:prstGeom>
          <a:noFill/>
          <a:ln/>
        </p:spPr>
        <p:txBody>
          <a:bodyPr wrap="square" lIns="0" tIns="0" rIns="0" bIns="0" rtlCol="0" anchor="t">
            <a:noAutofit/>
          </a:bodyPr>
          <a:lstStyle/>
          <a:p>
            <a:pPr marL="0" indent="0" algn="l">
              <a:lnSpc>
                <a:spcPts val="2175"/>
              </a:lnSpc>
              <a:buNone/>
            </a:pPr>
            <a:r>
              <a:rPr lang="en-US" dirty="0" err="1">
                <a:solidFill>
                  <a:srgbClr val="4A5160"/>
                </a:solidFill>
                <a:latin typeface="Archivo" pitchFamily="34" charset="0"/>
                <a:ea typeface="Archivo" pitchFamily="34" charset="-122"/>
                <a:cs typeface="Archivo" pitchFamily="34" charset="-120"/>
              </a:rPr>
              <a:t>Specialisations</a:t>
            </a:r>
            <a:r>
              <a:rPr lang="en-US" dirty="0">
                <a:solidFill>
                  <a:srgbClr val="4A5160"/>
                </a:solidFill>
                <a:latin typeface="Archivo" pitchFamily="34" charset="0"/>
                <a:ea typeface="Archivo" pitchFamily="34" charset="-122"/>
                <a:cs typeface="Archivo" pitchFamily="34" charset="-120"/>
              </a:rPr>
              <a:t>: Artificial Intelligence and Human-</a:t>
            </a:r>
            <a:r>
              <a:rPr lang="en-US" dirty="0" err="1">
                <a:solidFill>
                  <a:srgbClr val="4A5160"/>
                </a:solidFill>
                <a:latin typeface="Archivo" pitchFamily="34" charset="0"/>
                <a:ea typeface="Archivo" pitchFamily="34" charset="-122"/>
                <a:cs typeface="Archivo" pitchFamily="34" charset="-120"/>
              </a:rPr>
              <a:t>Centred</a:t>
            </a:r>
            <a:r>
              <a:rPr lang="en-US" dirty="0">
                <a:solidFill>
                  <a:srgbClr val="4A5160"/>
                </a:solidFill>
                <a:latin typeface="Archivo" pitchFamily="34" charset="0"/>
                <a:ea typeface="Archivo" pitchFamily="34" charset="-122"/>
                <a:cs typeface="Archivo" pitchFamily="34" charset="-120"/>
              </a:rPr>
              <a:t> Computing, Cyber-Physical Systems, Industrial Informatics, Software Platforms and Cybersecurity</a:t>
            </a:r>
          </a:p>
          <a:p>
            <a:pPr marL="0" indent="0" algn="l">
              <a:lnSpc>
                <a:spcPts val="2175"/>
              </a:lnSpc>
              <a:buNone/>
            </a:pPr>
            <a:endParaRPr lang="en-US" dirty="0"/>
          </a:p>
        </p:txBody>
      </p:sp>
      <p:sp>
        <p:nvSpPr>
          <p:cNvPr id="7" name="Shape 5"/>
          <p:cNvSpPr/>
          <p:nvPr/>
        </p:nvSpPr>
        <p:spPr>
          <a:xfrm>
            <a:off x="5943595" y="1927775"/>
            <a:ext cx="5752559" cy="2002136"/>
          </a:xfrm>
          <a:prstGeom prst="roundRect">
            <a:avLst>
              <a:gd name="adj" fmla="val 6343"/>
            </a:avLst>
          </a:prstGeom>
          <a:solidFill>
            <a:srgbClr val="007BC0"/>
          </a:solidFill>
          <a:ln/>
        </p:spPr>
        <p:txBody>
          <a:bodyPr/>
          <a:lstStyle/>
          <a:p>
            <a:endParaRPr lang="es-ES"/>
          </a:p>
        </p:txBody>
      </p:sp>
      <p:sp>
        <p:nvSpPr>
          <p:cNvPr id="8" name="Text 6"/>
          <p:cNvSpPr/>
          <p:nvPr/>
        </p:nvSpPr>
        <p:spPr>
          <a:xfrm>
            <a:off x="6248377" y="2232557"/>
            <a:ext cx="4970831" cy="284441"/>
          </a:xfrm>
          <a:prstGeom prst="rect">
            <a:avLst/>
          </a:prstGeom>
          <a:noFill/>
          <a:ln/>
        </p:spPr>
        <p:txBody>
          <a:bodyPr wrap="square" lIns="0" tIns="0" rIns="0" bIns="0" rtlCol="0" anchor="t">
            <a:normAutofit/>
          </a:bodyPr>
          <a:lstStyle/>
          <a:p>
            <a:pPr marL="0" indent="0" algn="l">
              <a:lnSpc>
                <a:spcPts val="2040"/>
              </a:lnSpc>
              <a:buNone/>
            </a:pPr>
            <a:r>
              <a:rPr lang="en-US" sz="2000" b="1" dirty="0">
                <a:solidFill>
                  <a:srgbClr val="FDFDFD"/>
                </a:solidFill>
                <a:latin typeface="Archivo" pitchFamily="34" charset="0"/>
                <a:ea typeface="Archivo" pitchFamily="34" charset="-122"/>
                <a:cs typeface="Archivo" pitchFamily="34" charset="-120"/>
              </a:rPr>
              <a:t>You graduate with</a:t>
            </a:r>
            <a:endParaRPr lang="en-US" sz="2000" dirty="0"/>
          </a:p>
        </p:txBody>
      </p:sp>
      <p:sp>
        <p:nvSpPr>
          <p:cNvPr id="9" name="Text 7"/>
          <p:cNvSpPr/>
          <p:nvPr/>
        </p:nvSpPr>
        <p:spPr>
          <a:xfrm>
            <a:off x="6248377" y="2643989"/>
            <a:ext cx="4970831" cy="577901"/>
          </a:xfrm>
          <a:prstGeom prst="rect">
            <a:avLst/>
          </a:prstGeom>
          <a:noFill/>
          <a:ln/>
        </p:spPr>
        <p:txBody>
          <a:bodyPr wrap="square" lIns="0" tIns="0" rIns="0" bIns="0" rtlCol="0" anchor="t">
            <a:normAutofit/>
          </a:bodyPr>
          <a:lstStyle/>
          <a:p>
            <a:pPr marL="0" indent="0" algn="l">
              <a:lnSpc>
                <a:spcPts val="2175"/>
              </a:lnSpc>
              <a:buNone/>
            </a:pPr>
            <a:r>
              <a:rPr lang="en-US" dirty="0">
                <a:solidFill>
                  <a:srgbClr val="FDFDFD"/>
                </a:solidFill>
                <a:latin typeface="Archivo" pitchFamily="34" charset="0"/>
                <a:ea typeface="Archivo" pitchFamily="34" charset="-122"/>
                <a:cs typeface="Archivo" pitchFamily="34" charset="-120"/>
              </a:rPr>
              <a:t>Master's in Interdisciplinary and Innovative Engineering (UPC)</a:t>
            </a:r>
            <a:endParaRPr lang="en-US" dirty="0"/>
          </a:p>
        </p:txBody>
      </p:sp>
      <p:sp>
        <p:nvSpPr>
          <p:cNvPr id="10" name="Text 8"/>
          <p:cNvSpPr/>
          <p:nvPr/>
        </p:nvSpPr>
        <p:spPr>
          <a:xfrm>
            <a:off x="6248377" y="3348878"/>
            <a:ext cx="5447777" cy="549371"/>
          </a:xfrm>
          <a:prstGeom prst="rect">
            <a:avLst/>
          </a:prstGeom>
          <a:noFill/>
          <a:ln/>
        </p:spPr>
        <p:txBody>
          <a:bodyPr wrap="square" lIns="0" tIns="0" rIns="0" bIns="0" rtlCol="0" anchor="t">
            <a:normAutofit/>
          </a:bodyPr>
          <a:lstStyle/>
          <a:p>
            <a:pPr marL="0" indent="0" algn="l">
              <a:lnSpc>
                <a:spcPts val="2175"/>
              </a:lnSpc>
              <a:buNone/>
            </a:pPr>
            <a:r>
              <a:rPr lang="en-US" b="1" dirty="0">
                <a:solidFill>
                  <a:srgbClr val="FDFDFD"/>
                </a:solidFill>
                <a:latin typeface="Archivo" pitchFamily="34" charset="0"/>
                <a:ea typeface="Archivo" pitchFamily="34" charset="-122"/>
                <a:cs typeface="Archivo" pitchFamily="34" charset="-120"/>
              </a:rPr>
              <a:t>Laurea Magistrale in Ingegneria Informatica (UniGe)</a:t>
            </a:r>
            <a:endParaRPr lang="en-US" b="1" dirty="0"/>
          </a:p>
        </p:txBody>
      </p:sp>
      <p:sp>
        <p:nvSpPr>
          <p:cNvPr id="11" name="Text 9"/>
          <p:cNvSpPr/>
          <p:nvPr/>
        </p:nvSpPr>
        <p:spPr>
          <a:xfrm>
            <a:off x="812765" y="4438650"/>
            <a:ext cx="10883390" cy="256545"/>
          </a:xfrm>
          <a:prstGeom prst="rect">
            <a:avLst/>
          </a:prstGeom>
          <a:noFill/>
          <a:ln/>
        </p:spPr>
        <p:txBody>
          <a:bodyPr wrap="square" lIns="0" tIns="0" rIns="0" bIns="0" rtlCol="0" anchor="t">
            <a:normAutofit/>
          </a:bodyPr>
          <a:lstStyle/>
          <a:p>
            <a:pPr marL="0" indent="0" algn="l">
              <a:lnSpc>
                <a:spcPts val="1820"/>
              </a:lnSpc>
              <a:buNone/>
            </a:pPr>
            <a:r>
              <a:rPr lang="en-US" sz="1600" b="1" dirty="0">
                <a:solidFill>
                  <a:srgbClr val="007BC0"/>
                </a:solidFill>
                <a:latin typeface="Archivo" pitchFamily="34" charset="0"/>
                <a:ea typeface="Archivo" pitchFamily="34" charset="-122"/>
                <a:cs typeface="Archivo" pitchFamily="34" charset="-120"/>
              </a:rPr>
              <a:t>5 places</a:t>
            </a:r>
            <a:r>
              <a:rPr lang="en-US" sz="1600" dirty="0">
                <a:solidFill>
                  <a:srgbClr val="4A5160"/>
                </a:solidFill>
                <a:latin typeface="Archivo" pitchFamily="34" charset="0"/>
                <a:ea typeface="Archivo" pitchFamily="34" charset="-122"/>
                <a:cs typeface="Archivo" pitchFamily="34" charset="-120"/>
              </a:rPr>
              <a:t> · Taught in English · Requires passing Year 1 at EEBE</a:t>
            </a:r>
            <a:endParaRPr lang="en-US" sz="1600" dirty="0"/>
          </a:p>
        </p:txBody>
      </p:sp>
      <p:pic>
        <p:nvPicPr>
          <p:cNvPr id="12" name="Picture 11">
            <a:extLst>
              <a:ext uri="{FF2B5EF4-FFF2-40B4-BE49-F238E27FC236}">
                <a16:creationId xmlns:a16="http://schemas.microsoft.com/office/drawing/2014/main" id="{1FCE8399-8DE3-466E-8C99-3478D0CD917C}"/>
              </a:ext>
            </a:extLst>
          </p:cNvPr>
          <p:cNvPicPr>
            <a:picLocks noChangeAspect="1"/>
          </p:cNvPicPr>
          <p:nvPr/>
        </p:nvPicPr>
        <p:blipFill>
          <a:blip r:embed="rId3"/>
          <a:srcRect t="15650" b="15650"/>
          <a:stretch>
            <a:fillRect/>
          </a:stretch>
        </p:blipFill>
        <p:spPr>
          <a:xfrm>
            <a:off x="0" y="4762500"/>
            <a:ext cx="12192000" cy="2095500"/>
          </a:xfrm>
          <a:prstGeom prst="rect">
            <a:avLst/>
          </a:prstGeom>
        </p:spPr>
      </p:pic>
      <p:pic>
        <p:nvPicPr>
          <p:cNvPr id="13" name="Picture 12">
            <a:extLst>
              <a:ext uri="{FF2B5EF4-FFF2-40B4-BE49-F238E27FC236}">
                <a16:creationId xmlns:a16="http://schemas.microsoft.com/office/drawing/2014/main" id="{F85AFC73-58A5-9157-AC76-1BA4A5E4CEF6}"/>
              </a:ext>
            </a:extLst>
          </p:cNvPr>
          <p:cNvPicPr>
            <a:picLocks noChangeAspect="1"/>
          </p:cNvPicPr>
          <p:nvPr/>
        </p:nvPicPr>
        <p:blipFill>
          <a:blip r:embed="rId4"/>
          <a:stretch>
            <a:fillRect/>
          </a:stretch>
        </p:blipFill>
        <p:spPr>
          <a:xfrm>
            <a:off x="8249986" y="568410"/>
            <a:ext cx="2421609" cy="121080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DFDFD"/>
        </a:solidFill>
        <a:effectLst/>
      </p:bgPr>
    </p:bg>
    <p:spTree>
      <p:nvGrpSpPr>
        <p:cNvPr id="1" name=""/>
        <p:cNvGrpSpPr/>
        <p:nvPr/>
      </p:nvGrpSpPr>
      <p:grpSpPr>
        <a:xfrm>
          <a:off x="0" y="0"/>
          <a:ext cx="0" cy="0"/>
          <a:chOff x="0" y="0"/>
          <a:chExt cx="0" cy="0"/>
        </a:xfrm>
      </p:grpSpPr>
      <p:sp>
        <p:nvSpPr>
          <p:cNvPr id="2" name="Text 0"/>
          <p:cNvSpPr/>
          <p:nvPr/>
        </p:nvSpPr>
        <p:spPr>
          <a:xfrm>
            <a:off x="812765" y="812766"/>
            <a:ext cx="10883436" cy="256545"/>
          </a:xfrm>
          <a:prstGeom prst="rect">
            <a:avLst/>
          </a:prstGeom>
          <a:noFill/>
          <a:ln/>
        </p:spPr>
        <p:txBody>
          <a:bodyPr wrap="square" lIns="0" tIns="0" rIns="0" bIns="0" rtlCol="0" anchor="t">
            <a:normAutofit/>
          </a:bodyPr>
          <a:lstStyle/>
          <a:p>
            <a:pPr marL="0" indent="0" algn="l">
              <a:lnSpc>
                <a:spcPts val="1820"/>
              </a:lnSpc>
              <a:buNone/>
            </a:pPr>
            <a:r>
              <a:rPr lang="en-US" sz="1300" b="1" kern="0" spc="150" dirty="0">
                <a:solidFill>
                  <a:srgbClr val="007BC0"/>
                </a:solidFill>
                <a:latin typeface="Archivo" pitchFamily="34" charset="0"/>
                <a:ea typeface="Archivo" pitchFamily="34" charset="-122"/>
                <a:cs typeface="Archivo" pitchFamily="34" charset="-120"/>
              </a:rPr>
              <a:t>DOUBLE DEGREE · FRANCE</a:t>
            </a:r>
            <a:endParaRPr lang="en-US" sz="1300" dirty="0"/>
          </a:p>
        </p:txBody>
      </p:sp>
      <p:sp>
        <p:nvSpPr>
          <p:cNvPr id="3" name="Text 1"/>
          <p:cNvSpPr>
            <a:spLocks noGrp="1"/>
          </p:cNvSpPr>
          <p:nvPr>
            <p:ph type="title"/>
          </p:nvPr>
        </p:nvSpPr>
        <p:spPr>
          <a:xfrm>
            <a:off x="812765" y="1120082"/>
            <a:ext cx="10883436" cy="1031223"/>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1B1F2A"/>
                </a:solidFill>
                <a:latin typeface="Archivo" pitchFamily="34" charset="0"/>
                <a:ea typeface="Archivo" pitchFamily="34" charset="-122"/>
                <a:cs typeface="Archivo" pitchFamily="34" charset="-120"/>
              </a:rPr>
              <a:t>Université de </a:t>
            </a:r>
            <a:r>
              <a:rPr lang="en-US" b="1" dirty="0"/>
              <a:t>T</a:t>
            </a:r>
            <a:r>
              <a:rPr lang="en-US" sz="3600" b="1" i="0" dirty="0">
                <a:solidFill>
                  <a:srgbClr val="1B1F2A"/>
                </a:solidFill>
                <a:latin typeface="Archivo" pitchFamily="34" charset="0"/>
                <a:ea typeface="Archivo" pitchFamily="34" charset="-122"/>
                <a:cs typeface="Archivo" pitchFamily="34" charset="-120"/>
              </a:rPr>
              <a:t>ech. de Compiègne (UTC) - France</a:t>
            </a:r>
            <a:endParaRPr lang="en-US" sz="3600" dirty="0"/>
          </a:p>
        </p:txBody>
      </p:sp>
      <p:sp>
        <p:nvSpPr>
          <p:cNvPr id="4" name="Text 2"/>
          <p:cNvSpPr/>
          <p:nvPr/>
        </p:nvSpPr>
        <p:spPr>
          <a:xfrm>
            <a:off x="812765" y="1849981"/>
            <a:ext cx="4970831" cy="284441"/>
          </a:xfrm>
          <a:prstGeom prst="rect">
            <a:avLst/>
          </a:prstGeom>
          <a:noFill/>
          <a:ln/>
        </p:spPr>
        <p:txBody>
          <a:bodyPr wrap="square" lIns="0" tIns="0" rIns="0" bIns="0" rtlCol="0" anchor="t">
            <a:normAutofit/>
          </a:bodyPr>
          <a:lstStyle/>
          <a:p>
            <a:pPr marL="0" indent="0" algn="l">
              <a:lnSpc>
                <a:spcPts val="2040"/>
              </a:lnSpc>
              <a:buNone/>
            </a:pPr>
            <a:r>
              <a:rPr lang="en-US" sz="2000" b="1" dirty="0">
                <a:solidFill>
                  <a:srgbClr val="1B1F2A"/>
                </a:solidFill>
                <a:latin typeface="Archivo" pitchFamily="34" charset="0"/>
                <a:ea typeface="Archivo" pitchFamily="34" charset="-122"/>
                <a:cs typeface="Archivo" pitchFamily="34" charset="-120"/>
              </a:rPr>
              <a:t>What you do in Year 2</a:t>
            </a:r>
            <a:endParaRPr lang="en-US" sz="2000" dirty="0"/>
          </a:p>
        </p:txBody>
      </p:sp>
      <p:sp>
        <p:nvSpPr>
          <p:cNvPr id="5" name="Text 3"/>
          <p:cNvSpPr/>
          <p:nvPr/>
        </p:nvSpPr>
        <p:spPr>
          <a:xfrm>
            <a:off x="817869" y="2168015"/>
            <a:ext cx="4970831" cy="854151"/>
          </a:xfrm>
          <a:prstGeom prst="rect">
            <a:avLst/>
          </a:prstGeom>
          <a:noFill/>
          <a:ln/>
        </p:spPr>
        <p:txBody>
          <a:bodyPr wrap="square" lIns="0" tIns="0" rIns="0" bIns="0" rtlCol="0" anchor="t">
            <a:noAutofit/>
          </a:bodyPr>
          <a:lstStyle/>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Semester 3: one specialisation (30 ECTS)</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Semester 4: master's thesis as a </a:t>
            </a:r>
            <a:r>
              <a:rPr lang="en-US" b="1" dirty="0">
                <a:solidFill>
                  <a:srgbClr val="1B1F2A"/>
                </a:solidFill>
                <a:latin typeface="Archivo" pitchFamily="34" charset="0"/>
                <a:ea typeface="Archivo" pitchFamily="34" charset="-122"/>
                <a:cs typeface="Archivo" pitchFamily="34" charset="-120"/>
              </a:rPr>
              <a:t>company placement</a:t>
            </a:r>
            <a:r>
              <a:rPr lang="en-US" dirty="0">
                <a:solidFill>
                  <a:srgbClr val="4A5160"/>
                </a:solidFill>
                <a:latin typeface="Archivo" pitchFamily="34" charset="0"/>
                <a:ea typeface="Archivo" pitchFamily="34" charset="-122"/>
                <a:cs typeface="Archivo" pitchFamily="34" charset="-120"/>
              </a:rPr>
              <a:t> (30 ECTS), defended at both universities</a:t>
            </a:r>
            <a:endParaRPr lang="en-US" dirty="0"/>
          </a:p>
        </p:txBody>
      </p:sp>
      <p:sp>
        <p:nvSpPr>
          <p:cNvPr id="6" name="Text 4"/>
          <p:cNvSpPr/>
          <p:nvPr/>
        </p:nvSpPr>
        <p:spPr>
          <a:xfrm>
            <a:off x="817869" y="3297440"/>
            <a:ext cx="4970831" cy="854151"/>
          </a:xfrm>
          <a:prstGeom prst="rect">
            <a:avLst/>
          </a:prstGeom>
          <a:noFill/>
          <a:ln/>
        </p:spPr>
        <p:txBody>
          <a:bodyPr wrap="square" lIns="0" tIns="0" rIns="0" bIns="0" rtlCol="0" anchor="t">
            <a:noAutofit/>
          </a:bodyPr>
          <a:lstStyle/>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Specialisations: Machine Learning and </a:t>
            </a:r>
            <a:r>
              <a:rPr lang="en-US" dirty="0" err="1">
                <a:solidFill>
                  <a:srgbClr val="4A5160"/>
                </a:solidFill>
                <a:latin typeface="Archivo" pitchFamily="34" charset="0"/>
                <a:ea typeface="Archivo" pitchFamily="34" charset="-122"/>
                <a:cs typeface="Archivo" pitchFamily="34" charset="-120"/>
              </a:rPr>
              <a:t>Optimisation</a:t>
            </a:r>
            <a:r>
              <a:rPr lang="en-US" dirty="0">
                <a:solidFill>
                  <a:srgbClr val="4A5160"/>
                </a:solidFill>
                <a:latin typeface="Archivo" pitchFamily="34" charset="0"/>
                <a:ea typeface="Archivo" pitchFamily="34" charset="-122"/>
                <a:cs typeface="Archivo" pitchFamily="34" charset="-120"/>
              </a:rPr>
              <a:t>, Automation and Robotics, Mechatronics, Biomechanics and </a:t>
            </a:r>
            <a:r>
              <a:rPr lang="en-US" dirty="0" err="1">
                <a:solidFill>
                  <a:srgbClr val="4A5160"/>
                </a:solidFill>
                <a:latin typeface="Archivo" pitchFamily="34" charset="0"/>
                <a:ea typeface="Archivo" pitchFamily="34" charset="-122"/>
                <a:cs typeface="Archivo" pitchFamily="34" charset="-120"/>
              </a:rPr>
              <a:t>Bioeng</a:t>
            </a:r>
            <a:r>
              <a:rPr lang="en-US" dirty="0">
                <a:solidFill>
                  <a:srgbClr val="4A5160"/>
                </a:solidFill>
                <a:latin typeface="Archivo" pitchFamily="34" charset="0"/>
                <a:ea typeface="Archivo" pitchFamily="34" charset="-122"/>
                <a:cs typeface="Archivo" pitchFamily="34" charset="-120"/>
              </a:rPr>
              <a:t>.</a:t>
            </a:r>
            <a:endParaRPr lang="en-US" dirty="0"/>
          </a:p>
        </p:txBody>
      </p:sp>
      <p:sp>
        <p:nvSpPr>
          <p:cNvPr id="7" name="Shape 5"/>
          <p:cNvSpPr/>
          <p:nvPr/>
        </p:nvSpPr>
        <p:spPr>
          <a:xfrm>
            <a:off x="5941091" y="1849981"/>
            <a:ext cx="5597615" cy="2216297"/>
          </a:xfrm>
          <a:prstGeom prst="roundRect">
            <a:avLst>
              <a:gd name="adj" fmla="val 5717"/>
            </a:avLst>
          </a:prstGeom>
          <a:solidFill>
            <a:srgbClr val="007BC0"/>
          </a:solidFill>
          <a:ln/>
        </p:spPr>
        <p:txBody>
          <a:bodyPr/>
          <a:lstStyle/>
          <a:p>
            <a:endParaRPr lang="es-ES"/>
          </a:p>
        </p:txBody>
      </p:sp>
      <p:sp>
        <p:nvSpPr>
          <p:cNvPr id="8" name="Text 6"/>
          <p:cNvSpPr/>
          <p:nvPr/>
        </p:nvSpPr>
        <p:spPr>
          <a:xfrm>
            <a:off x="6245873" y="2154763"/>
            <a:ext cx="4970831" cy="284441"/>
          </a:xfrm>
          <a:prstGeom prst="rect">
            <a:avLst/>
          </a:prstGeom>
          <a:noFill/>
          <a:ln/>
        </p:spPr>
        <p:txBody>
          <a:bodyPr wrap="square" lIns="0" tIns="0" rIns="0" bIns="0" rtlCol="0" anchor="t">
            <a:normAutofit/>
          </a:bodyPr>
          <a:lstStyle/>
          <a:p>
            <a:pPr marL="0" indent="0" algn="l">
              <a:lnSpc>
                <a:spcPts val="2040"/>
              </a:lnSpc>
              <a:buNone/>
            </a:pPr>
            <a:r>
              <a:rPr lang="en-US" sz="2000" b="1" dirty="0">
                <a:solidFill>
                  <a:srgbClr val="FDFDFD"/>
                </a:solidFill>
                <a:latin typeface="Archivo" pitchFamily="34" charset="0"/>
                <a:ea typeface="Archivo" pitchFamily="34" charset="-122"/>
                <a:cs typeface="Archivo" pitchFamily="34" charset="-120"/>
              </a:rPr>
              <a:t>You graduate with</a:t>
            </a:r>
            <a:endParaRPr lang="en-US" sz="2000" dirty="0"/>
          </a:p>
        </p:txBody>
      </p:sp>
      <p:sp>
        <p:nvSpPr>
          <p:cNvPr id="9" name="Text 7"/>
          <p:cNvSpPr/>
          <p:nvPr/>
        </p:nvSpPr>
        <p:spPr>
          <a:xfrm>
            <a:off x="6245873" y="2566193"/>
            <a:ext cx="4970831" cy="577901"/>
          </a:xfrm>
          <a:prstGeom prst="rect">
            <a:avLst/>
          </a:prstGeom>
          <a:noFill/>
          <a:ln/>
        </p:spPr>
        <p:txBody>
          <a:bodyPr wrap="square" lIns="0" tIns="0" rIns="0" bIns="0" rtlCol="0" anchor="t">
            <a:normAutofit/>
          </a:bodyPr>
          <a:lstStyle/>
          <a:p>
            <a:pPr marL="0" indent="0" algn="l">
              <a:lnSpc>
                <a:spcPts val="2175"/>
              </a:lnSpc>
              <a:buNone/>
            </a:pPr>
            <a:r>
              <a:rPr lang="en-US" dirty="0">
                <a:solidFill>
                  <a:srgbClr val="FDFDFD"/>
                </a:solidFill>
                <a:latin typeface="Archivo" pitchFamily="34" charset="0"/>
                <a:ea typeface="Archivo" pitchFamily="34" charset="-122"/>
                <a:cs typeface="Archivo" pitchFamily="34" charset="-120"/>
              </a:rPr>
              <a:t>Master's in Interdisciplinary and Innovative Engineering (UPC)</a:t>
            </a:r>
            <a:endParaRPr lang="en-US" dirty="0"/>
          </a:p>
        </p:txBody>
      </p:sp>
      <p:sp>
        <p:nvSpPr>
          <p:cNvPr id="10" name="Text 8"/>
          <p:cNvSpPr/>
          <p:nvPr/>
        </p:nvSpPr>
        <p:spPr>
          <a:xfrm>
            <a:off x="6245873" y="3271085"/>
            <a:ext cx="5292833" cy="577900"/>
          </a:xfrm>
          <a:prstGeom prst="rect">
            <a:avLst/>
          </a:prstGeom>
          <a:noFill/>
          <a:ln/>
        </p:spPr>
        <p:txBody>
          <a:bodyPr wrap="square" lIns="0" tIns="0" rIns="0" bIns="0" rtlCol="0" anchor="t">
            <a:normAutofit/>
          </a:bodyPr>
          <a:lstStyle/>
          <a:p>
            <a:pPr marL="0" indent="0" algn="l">
              <a:lnSpc>
                <a:spcPts val="2175"/>
              </a:lnSpc>
              <a:buNone/>
            </a:pPr>
            <a:r>
              <a:rPr lang="en-US" sz="2000" b="1" dirty="0">
                <a:solidFill>
                  <a:srgbClr val="FDFDFD"/>
                </a:solidFill>
                <a:latin typeface="Archivo" pitchFamily="34" charset="0"/>
                <a:ea typeface="Archivo" pitchFamily="34" charset="-122"/>
                <a:cs typeface="Archivo" pitchFamily="34" charset="-120"/>
              </a:rPr>
              <a:t>Master's in Complex System Engineering (UTC)</a:t>
            </a:r>
            <a:endParaRPr lang="en-US" sz="2000" b="1" dirty="0"/>
          </a:p>
        </p:txBody>
      </p:sp>
      <p:sp>
        <p:nvSpPr>
          <p:cNvPr id="11" name="Text 9"/>
          <p:cNvSpPr/>
          <p:nvPr/>
        </p:nvSpPr>
        <p:spPr>
          <a:xfrm>
            <a:off x="812765" y="4248150"/>
            <a:ext cx="10883390" cy="256545"/>
          </a:xfrm>
          <a:prstGeom prst="rect">
            <a:avLst/>
          </a:prstGeom>
          <a:noFill/>
          <a:ln/>
        </p:spPr>
        <p:txBody>
          <a:bodyPr wrap="square" lIns="0" tIns="0" rIns="0" bIns="0" rtlCol="0" anchor="t">
            <a:normAutofit/>
          </a:bodyPr>
          <a:lstStyle/>
          <a:p>
            <a:pPr marL="0" indent="0" algn="l">
              <a:lnSpc>
                <a:spcPts val="1820"/>
              </a:lnSpc>
              <a:buNone/>
            </a:pPr>
            <a:r>
              <a:rPr lang="en-US" sz="1600" b="1" dirty="0">
                <a:solidFill>
                  <a:srgbClr val="007BC0"/>
                </a:solidFill>
                <a:latin typeface="Archivo" pitchFamily="34" charset="0"/>
                <a:ea typeface="Archivo" pitchFamily="34" charset="-122"/>
                <a:cs typeface="Archivo" pitchFamily="34" charset="-120"/>
              </a:rPr>
              <a:t>5 places</a:t>
            </a:r>
            <a:r>
              <a:rPr lang="en-US" sz="1600" dirty="0">
                <a:solidFill>
                  <a:srgbClr val="4A5160"/>
                </a:solidFill>
                <a:latin typeface="Archivo" pitchFamily="34" charset="0"/>
                <a:ea typeface="Archivo" pitchFamily="34" charset="-122"/>
                <a:cs typeface="Archivo" pitchFamily="34" charset="-120"/>
              </a:rPr>
              <a:t> · Taught in English · Requires passing Year 1 at EEBE</a:t>
            </a:r>
            <a:endParaRPr lang="en-US" sz="1600" dirty="0"/>
          </a:p>
        </p:txBody>
      </p:sp>
      <p:pic>
        <p:nvPicPr>
          <p:cNvPr id="12" name="Picture 11">
            <a:extLst>
              <a:ext uri="{FF2B5EF4-FFF2-40B4-BE49-F238E27FC236}">
                <a16:creationId xmlns:a16="http://schemas.microsoft.com/office/drawing/2014/main" id="{63205F9C-8DD8-96E7-197D-C595E4FD7006}"/>
              </a:ext>
            </a:extLst>
          </p:cNvPr>
          <p:cNvPicPr>
            <a:picLocks noChangeAspect="1"/>
          </p:cNvPicPr>
          <p:nvPr/>
        </p:nvPicPr>
        <p:blipFill>
          <a:blip r:embed="rId3"/>
          <a:srcRect t="12500" b="12500"/>
          <a:stretch>
            <a:fillRect/>
          </a:stretch>
        </p:blipFill>
        <p:spPr>
          <a:xfrm>
            <a:off x="0" y="4572000"/>
            <a:ext cx="12192000" cy="2286000"/>
          </a:xfrm>
          <a:prstGeom prst="rect">
            <a:avLst/>
          </a:prstGeom>
        </p:spPr>
      </p:pic>
      <p:pic>
        <p:nvPicPr>
          <p:cNvPr id="13" name="Picture 12">
            <a:extLst>
              <a:ext uri="{FF2B5EF4-FFF2-40B4-BE49-F238E27FC236}">
                <a16:creationId xmlns:a16="http://schemas.microsoft.com/office/drawing/2014/main" id="{6FEAAD17-1187-576F-0611-0E023497935A}"/>
              </a:ext>
            </a:extLst>
          </p:cNvPr>
          <p:cNvPicPr>
            <a:picLocks noChangeAspect="1"/>
          </p:cNvPicPr>
          <p:nvPr/>
        </p:nvPicPr>
        <p:blipFill>
          <a:blip r:embed="rId4"/>
          <a:srcRect t="22589" b="16568"/>
          <a:stretch>
            <a:fillRect/>
          </a:stretch>
        </p:blipFill>
        <p:spPr>
          <a:xfrm>
            <a:off x="8243293" y="136452"/>
            <a:ext cx="3313268" cy="100795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6">
    <p:bg>
      <p:bgPr>
        <a:solidFill>
          <a:srgbClr val="FDFDFD"/>
        </a:solidFill>
        <a:effectLst/>
      </p:bgPr>
    </p:bg>
    <p:spTree>
      <p:nvGrpSpPr>
        <p:cNvPr id="1" name=""/>
        <p:cNvGrpSpPr/>
        <p:nvPr/>
      </p:nvGrpSpPr>
      <p:grpSpPr>
        <a:xfrm>
          <a:off x="0" y="0"/>
          <a:ext cx="0" cy="0"/>
          <a:chOff x="0" y="0"/>
          <a:chExt cx="0" cy="0"/>
        </a:xfrm>
      </p:grpSpPr>
      <p:sp>
        <p:nvSpPr>
          <p:cNvPr id="2" name="Text 0"/>
          <p:cNvSpPr/>
          <p:nvPr/>
        </p:nvSpPr>
        <p:spPr>
          <a:xfrm>
            <a:off x="812765" y="726353"/>
            <a:ext cx="10883390" cy="528311"/>
          </a:xfrm>
          <a:prstGeom prst="rect">
            <a:avLst/>
          </a:prstGeom>
          <a:noFill/>
          <a:ln/>
        </p:spPr>
        <p:txBody>
          <a:bodyPr wrap="square" lIns="0" tIns="0" rIns="0" bIns="0" rtlCol="0" anchor="t">
            <a:normAutofit/>
          </a:bodyPr>
          <a:lstStyle/>
          <a:p>
            <a:pPr marL="0" indent="0" algn="l">
              <a:lnSpc>
                <a:spcPts val="1820"/>
              </a:lnSpc>
              <a:buNone/>
            </a:pPr>
            <a:r>
              <a:rPr lang="en-US" sz="2800" b="1" kern="0" spc="150" dirty="0">
                <a:solidFill>
                  <a:srgbClr val="007BC0"/>
                </a:solidFill>
                <a:latin typeface="Archivo" pitchFamily="34" charset="0"/>
                <a:ea typeface="Archivo" pitchFamily="34" charset="-122"/>
                <a:cs typeface="Archivo" pitchFamily="34" charset="-120"/>
              </a:rPr>
              <a:t>ALSO POSSIBLE  (HIGHER COST)</a:t>
            </a:r>
            <a:endParaRPr lang="en-US" sz="2800" dirty="0"/>
          </a:p>
        </p:txBody>
      </p:sp>
      <p:sp>
        <p:nvSpPr>
          <p:cNvPr id="3" name="Text 1"/>
          <p:cNvSpPr>
            <a:spLocks noGrp="1"/>
          </p:cNvSpPr>
          <p:nvPr>
            <p:ph type="title"/>
          </p:nvPr>
        </p:nvSpPr>
        <p:spPr>
          <a:xfrm>
            <a:off x="812765" y="1120084"/>
            <a:ext cx="10883436" cy="528312"/>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1B1F2A"/>
                </a:solidFill>
                <a:latin typeface="Archivo" pitchFamily="34" charset="0"/>
                <a:ea typeface="Archivo" pitchFamily="34" charset="-122"/>
                <a:cs typeface="Archivo" pitchFamily="34" charset="-120"/>
              </a:rPr>
              <a:t>Cranfield and Illinois Tech</a:t>
            </a:r>
            <a:endParaRPr lang="en-US" sz="3600" dirty="0"/>
          </a:p>
        </p:txBody>
      </p:sp>
      <p:sp>
        <p:nvSpPr>
          <p:cNvPr id="4" name="Shape 2"/>
          <p:cNvSpPr/>
          <p:nvPr/>
        </p:nvSpPr>
        <p:spPr>
          <a:xfrm>
            <a:off x="815940" y="1930952"/>
            <a:ext cx="5175293" cy="2151573"/>
          </a:xfrm>
          <a:prstGeom prst="roundRect">
            <a:avLst>
              <a:gd name="adj" fmla="val 5755"/>
            </a:avLst>
          </a:prstGeom>
          <a:solidFill>
            <a:srgbClr val="F2F7FB"/>
          </a:solidFill>
          <a:ln w="6350">
            <a:solidFill>
              <a:srgbClr val="D3E3EF"/>
            </a:solidFill>
            <a:prstDash val="solid"/>
          </a:ln>
        </p:spPr>
        <p:txBody>
          <a:bodyPr/>
          <a:lstStyle/>
          <a:p>
            <a:endParaRPr lang="es-ES"/>
          </a:p>
        </p:txBody>
      </p:sp>
      <p:sp>
        <p:nvSpPr>
          <p:cNvPr id="5" name="Text 3"/>
          <p:cNvSpPr/>
          <p:nvPr/>
        </p:nvSpPr>
        <p:spPr>
          <a:xfrm>
            <a:off x="1123343" y="2238353"/>
            <a:ext cx="4697301" cy="330181"/>
          </a:xfrm>
          <a:prstGeom prst="rect">
            <a:avLst/>
          </a:prstGeom>
          <a:noFill/>
          <a:ln/>
        </p:spPr>
        <p:txBody>
          <a:bodyPr wrap="square" lIns="0" tIns="0" rIns="0" bIns="0" rtlCol="0" anchor="t">
            <a:normAutofit/>
          </a:bodyPr>
          <a:lstStyle/>
          <a:p>
            <a:pPr marL="0" indent="0" algn="l">
              <a:lnSpc>
                <a:spcPts val="2400"/>
              </a:lnSpc>
              <a:buNone/>
            </a:pPr>
            <a:r>
              <a:rPr lang="en-US" sz="2800" b="1" dirty="0">
                <a:solidFill>
                  <a:srgbClr val="1B1F2A"/>
                </a:solidFill>
                <a:latin typeface="Archivo" pitchFamily="34" charset="0"/>
                <a:ea typeface="Archivo" pitchFamily="34" charset="-122"/>
                <a:cs typeface="Archivo" pitchFamily="34" charset="-120"/>
              </a:rPr>
              <a:t>Cranfield University - UK</a:t>
            </a:r>
            <a:endParaRPr lang="en-US" sz="2800" dirty="0"/>
          </a:p>
        </p:txBody>
      </p:sp>
      <p:sp>
        <p:nvSpPr>
          <p:cNvPr id="6" name="Text 4"/>
          <p:cNvSpPr/>
          <p:nvPr/>
        </p:nvSpPr>
        <p:spPr>
          <a:xfrm>
            <a:off x="1123343" y="2670119"/>
            <a:ext cx="4697301" cy="1130402"/>
          </a:xfrm>
          <a:prstGeom prst="rect">
            <a:avLst/>
          </a:prstGeom>
          <a:noFill/>
          <a:ln/>
        </p:spPr>
        <p:txBody>
          <a:bodyPr wrap="square" lIns="0" tIns="0" rIns="0" bIns="0" rtlCol="0" anchor="t">
            <a:normAutofit/>
          </a:bodyPr>
          <a:lstStyle/>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50% discount on tuition fees</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Travel and accommodation not covered</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3 places for our master</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Must meet Cranfield's English requirements</a:t>
            </a:r>
            <a:endParaRPr lang="en-US" dirty="0"/>
          </a:p>
        </p:txBody>
      </p:sp>
      <p:sp>
        <p:nvSpPr>
          <p:cNvPr id="7" name="Shape 5"/>
          <p:cNvSpPr/>
          <p:nvPr/>
        </p:nvSpPr>
        <p:spPr>
          <a:xfrm>
            <a:off x="6200740" y="1930952"/>
            <a:ext cx="5175293" cy="2151573"/>
          </a:xfrm>
          <a:prstGeom prst="roundRect">
            <a:avLst>
              <a:gd name="adj" fmla="val 5755"/>
            </a:avLst>
          </a:prstGeom>
          <a:solidFill>
            <a:srgbClr val="F2F7FB"/>
          </a:solidFill>
          <a:ln w="6350">
            <a:solidFill>
              <a:srgbClr val="D3E3EF"/>
            </a:solidFill>
            <a:prstDash val="solid"/>
          </a:ln>
        </p:spPr>
        <p:txBody>
          <a:bodyPr/>
          <a:lstStyle/>
          <a:p>
            <a:endParaRPr lang="es-ES"/>
          </a:p>
        </p:txBody>
      </p:sp>
      <p:sp>
        <p:nvSpPr>
          <p:cNvPr id="8" name="Text 6"/>
          <p:cNvSpPr/>
          <p:nvPr/>
        </p:nvSpPr>
        <p:spPr>
          <a:xfrm>
            <a:off x="6508143" y="2238353"/>
            <a:ext cx="4697301" cy="330181"/>
          </a:xfrm>
          <a:prstGeom prst="rect">
            <a:avLst/>
          </a:prstGeom>
          <a:noFill/>
          <a:ln/>
        </p:spPr>
        <p:txBody>
          <a:bodyPr wrap="square" lIns="0" tIns="0" rIns="0" bIns="0" rtlCol="0" anchor="t">
            <a:normAutofit/>
          </a:bodyPr>
          <a:lstStyle/>
          <a:p>
            <a:pPr marL="0" indent="0" algn="l">
              <a:lnSpc>
                <a:spcPts val="2400"/>
              </a:lnSpc>
              <a:buNone/>
            </a:pPr>
            <a:r>
              <a:rPr lang="en-US" sz="2800" b="1" dirty="0">
                <a:solidFill>
                  <a:srgbClr val="1B1F2A"/>
                </a:solidFill>
                <a:latin typeface="Archivo" pitchFamily="34" charset="0"/>
                <a:ea typeface="Archivo" pitchFamily="34" charset="-122"/>
                <a:cs typeface="Archivo" pitchFamily="34" charset="-120"/>
              </a:rPr>
              <a:t>Illinois Tech - USA</a:t>
            </a:r>
            <a:endParaRPr lang="en-US" sz="2800" dirty="0"/>
          </a:p>
        </p:txBody>
      </p:sp>
      <p:sp>
        <p:nvSpPr>
          <p:cNvPr id="9" name="Text 7"/>
          <p:cNvSpPr/>
          <p:nvPr/>
        </p:nvSpPr>
        <p:spPr>
          <a:xfrm>
            <a:off x="6508143" y="2670119"/>
            <a:ext cx="4867890" cy="1130402"/>
          </a:xfrm>
          <a:prstGeom prst="rect">
            <a:avLst/>
          </a:prstGeom>
          <a:noFill/>
          <a:ln/>
        </p:spPr>
        <p:txBody>
          <a:bodyPr wrap="square" lIns="0" tIns="0" rIns="0" bIns="0" rtlCol="0" anchor="t">
            <a:noAutofit/>
          </a:bodyPr>
          <a:lstStyle/>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Discounted fees, still about </a:t>
            </a:r>
            <a:r>
              <a:rPr lang="en-US" b="1" dirty="0">
                <a:solidFill>
                  <a:srgbClr val="1B1F2A"/>
                </a:solidFill>
                <a:latin typeface="Archivo" pitchFamily="34" charset="0"/>
                <a:ea typeface="Archivo" pitchFamily="34" charset="-122"/>
                <a:cs typeface="Archivo" pitchFamily="34" charset="-120"/>
              </a:rPr>
              <a:t>USD 25,000</a:t>
            </a:r>
            <a:endParaRPr lang="en-US" dirty="0"/>
          </a:p>
          <a:p>
            <a:pPr>
              <a:lnSpc>
                <a:spcPts val="2175"/>
              </a:lnSpc>
            </a:pPr>
            <a:r>
              <a:rPr lang="en-US" dirty="0">
                <a:solidFill>
                  <a:srgbClr val="4A5160"/>
                </a:solidFill>
                <a:latin typeface="Archivo" pitchFamily="34" charset="0"/>
                <a:ea typeface="Archivo" pitchFamily="34" charset="-122"/>
                <a:cs typeface="Archivo" pitchFamily="34" charset="-120"/>
              </a:rPr>
              <a:t>Travel and accommodation not covered</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15 places shared by all EEBE masters</a:t>
            </a:r>
            <a:endParaRPr lang="en-US" dirty="0"/>
          </a:p>
          <a:p>
            <a:pPr marL="0" indent="0" algn="l">
              <a:lnSpc>
                <a:spcPts val="2175"/>
              </a:lnSpc>
              <a:buNone/>
            </a:pPr>
            <a:r>
              <a:rPr lang="en-US" dirty="0">
                <a:solidFill>
                  <a:srgbClr val="4A5160"/>
                </a:solidFill>
                <a:latin typeface="Archivo" pitchFamily="34" charset="0"/>
                <a:ea typeface="Archivo" pitchFamily="34" charset="-122"/>
                <a:cs typeface="Archivo" pitchFamily="34" charset="-120"/>
              </a:rPr>
              <a:t>TOEFL iBT 80 or IELTS 6.5</a:t>
            </a:r>
          </a:p>
        </p:txBody>
      </p:sp>
      <p:sp>
        <p:nvSpPr>
          <p:cNvPr id="10" name="Text 8"/>
          <p:cNvSpPr/>
          <p:nvPr/>
        </p:nvSpPr>
        <p:spPr>
          <a:xfrm>
            <a:off x="812765" y="4117340"/>
            <a:ext cx="10883390" cy="528312"/>
          </a:xfrm>
          <a:prstGeom prst="rect">
            <a:avLst/>
          </a:prstGeom>
          <a:noFill/>
          <a:ln/>
        </p:spPr>
        <p:txBody>
          <a:bodyPr wrap="square" lIns="0" tIns="0" rIns="0" bIns="0" rtlCol="0" anchor="t">
            <a:normAutofit/>
          </a:bodyPr>
          <a:lstStyle/>
          <a:p>
            <a:pPr marL="0" indent="0" algn="l">
              <a:lnSpc>
                <a:spcPts val="1820"/>
              </a:lnSpc>
              <a:buNone/>
            </a:pPr>
            <a:r>
              <a:rPr lang="en-US" sz="1600" dirty="0">
                <a:solidFill>
                  <a:srgbClr val="4A5160"/>
                </a:solidFill>
                <a:latin typeface="Archivo" pitchFamily="34" charset="0"/>
                <a:ea typeface="Archivo" pitchFamily="34" charset="-122"/>
                <a:cs typeface="Archivo" pitchFamily="34" charset="-120"/>
              </a:rPr>
              <a:t>Both: whole Year 2 at the host university, after passing Year 1 at EEBE</a:t>
            </a:r>
            <a:endParaRPr lang="en-US" sz="1600" dirty="0"/>
          </a:p>
        </p:txBody>
      </p:sp>
      <p:pic>
        <p:nvPicPr>
          <p:cNvPr id="11" name="Picture 10">
            <a:extLst>
              <a:ext uri="{FF2B5EF4-FFF2-40B4-BE49-F238E27FC236}">
                <a16:creationId xmlns:a16="http://schemas.microsoft.com/office/drawing/2014/main" id="{588A47A6-9362-5E52-C437-68512A23DBEA}"/>
              </a:ext>
            </a:extLst>
          </p:cNvPr>
          <p:cNvPicPr>
            <a:picLocks noChangeAspect="1"/>
          </p:cNvPicPr>
          <p:nvPr/>
        </p:nvPicPr>
        <p:blipFill>
          <a:blip r:embed="rId3"/>
          <a:srcRect r="38500"/>
          <a:stretch>
            <a:fillRect/>
          </a:stretch>
        </p:blipFill>
        <p:spPr>
          <a:xfrm>
            <a:off x="6096000" y="4381500"/>
            <a:ext cx="6096000" cy="2476500"/>
          </a:xfrm>
          <a:prstGeom prst="rect">
            <a:avLst/>
          </a:prstGeom>
        </p:spPr>
      </p:pic>
      <p:pic>
        <p:nvPicPr>
          <p:cNvPr id="12" name="Picture 11">
            <a:extLst>
              <a:ext uri="{FF2B5EF4-FFF2-40B4-BE49-F238E27FC236}">
                <a16:creationId xmlns:a16="http://schemas.microsoft.com/office/drawing/2014/main" id="{BA7E58A0-5506-455C-DEE8-DB4B7536881C}"/>
              </a:ext>
            </a:extLst>
          </p:cNvPr>
          <p:cNvPicPr>
            <a:picLocks noChangeAspect="1"/>
          </p:cNvPicPr>
          <p:nvPr/>
        </p:nvPicPr>
        <p:blipFill>
          <a:blip r:embed="rId4"/>
          <a:srcRect l="38500"/>
          <a:stretch>
            <a:fillRect/>
          </a:stretch>
        </p:blipFill>
        <p:spPr>
          <a:xfrm>
            <a:off x="0" y="4381500"/>
            <a:ext cx="6096000" cy="2476500"/>
          </a:xfrm>
          <a:prstGeom prst="rect">
            <a:avLst/>
          </a:prstGeom>
        </p:spPr>
      </p:pic>
      <p:pic>
        <p:nvPicPr>
          <p:cNvPr id="14" name="Picture 13">
            <a:extLst>
              <a:ext uri="{FF2B5EF4-FFF2-40B4-BE49-F238E27FC236}">
                <a16:creationId xmlns:a16="http://schemas.microsoft.com/office/drawing/2014/main" id="{4FFE23FE-30B0-FAD2-DCED-E44A9ECD112F}"/>
              </a:ext>
            </a:extLst>
          </p:cNvPr>
          <p:cNvPicPr>
            <a:picLocks noChangeAspect="1"/>
          </p:cNvPicPr>
          <p:nvPr/>
        </p:nvPicPr>
        <p:blipFill>
          <a:blip r:embed="rId5"/>
          <a:srcRect l="29459" t="8789" r="29676" b="9424"/>
          <a:stretch>
            <a:fillRect/>
          </a:stretch>
        </p:blipFill>
        <p:spPr>
          <a:xfrm>
            <a:off x="208079" y="1925996"/>
            <a:ext cx="778477" cy="779020"/>
          </a:xfrm>
          <a:prstGeom prst="rect">
            <a:avLst/>
          </a:prstGeom>
        </p:spPr>
      </p:pic>
      <p:pic>
        <p:nvPicPr>
          <p:cNvPr id="15" name="Picture 14">
            <a:extLst>
              <a:ext uri="{FF2B5EF4-FFF2-40B4-BE49-F238E27FC236}">
                <a16:creationId xmlns:a16="http://schemas.microsoft.com/office/drawing/2014/main" id="{FC1EE499-46DC-CF05-6386-ED3FCD122590}"/>
              </a:ext>
            </a:extLst>
          </p:cNvPr>
          <p:cNvPicPr>
            <a:picLocks noChangeAspect="1"/>
          </p:cNvPicPr>
          <p:nvPr/>
        </p:nvPicPr>
        <p:blipFill>
          <a:blip r:embed="rId6"/>
          <a:srcRect l="25892" t="4831" r="24811" b="9424"/>
          <a:stretch>
            <a:fillRect/>
          </a:stretch>
        </p:blipFill>
        <p:spPr>
          <a:xfrm>
            <a:off x="10744322" y="1913639"/>
            <a:ext cx="939114" cy="81672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DFDFD"/>
        </a:solidFill>
        <a:effectLst/>
      </p:bgPr>
    </p:bg>
    <p:spTree>
      <p:nvGrpSpPr>
        <p:cNvPr id="1" name=""/>
        <p:cNvGrpSpPr/>
        <p:nvPr/>
      </p:nvGrpSpPr>
      <p:grpSpPr>
        <a:xfrm>
          <a:off x="0" y="0"/>
          <a:ext cx="0" cy="0"/>
          <a:chOff x="0" y="0"/>
          <a:chExt cx="0" cy="0"/>
        </a:xfrm>
      </p:grpSpPr>
      <p:sp>
        <p:nvSpPr>
          <p:cNvPr id="2" name="Text 0"/>
          <p:cNvSpPr/>
          <p:nvPr/>
        </p:nvSpPr>
        <p:spPr>
          <a:xfrm>
            <a:off x="812765" y="812766"/>
            <a:ext cx="10883436" cy="256545"/>
          </a:xfrm>
          <a:prstGeom prst="rect">
            <a:avLst/>
          </a:prstGeom>
          <a:noFill/>
          <a:ln/>
        </p:spPr>
        <p:txBody>
          <a:bodyPr wrap="square" lIns="0" tIns="0" rIns="0" bIns="0" rtlCol="0" anchor="t">
            <a:normAutofit/>
          </a:bodyPr>
          <a:lstStyle/>
          <a:p>
            <a:pPr marL="0" indent="0" algn="l">
              <a:lnSpc>
                <a:spcPts val="1820"/>
              </a:lnSpc>
              <a:buNone/>
            </a:pPr>
            <a:r>
              <a:rPr lang="en-US" sz="1300" b="1" kern="0" spc="150" dirty="0">
                <a:solidFill>
                  <a:srgbClr val="007BC0"/>
                </a:solidFill>
                <a:latin typeface="Archivo" pitchFamily="34" charset="0"/>
                <a:ea typeface="Archivo" pitchFamily="34" charset="-122"/>
                <a:cs typeface="Archivo" pitchFamily="34" charset="-120"/>
              </a:rPr>
              <a:t>EXCHANGE · EUROPE</a:t>
            </a:r>
            <a:endParaRPr lang="en-US" sz="1300" dirty="0"/>
          </a:p>
        </p:txBody>
      </p:sp>
      <p:sp>
        <p:nvSpPr>
          <p:cNvPr id="3" name="Text 1"/>
          <p:cNvSpPr>
            <a:spLocks noGrp="1"/>
          </p:cNvSpPr>
          <p:nvPr>
            <p:ph type="title"/>
          </p:nvPr>
        </p:nvSpPr>
        <p:spPr>
          <a:xfrm>
            <a:off x="812765" y="1120084"/>
            <a:ext cx="10883436" cy="1031223"/>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1B1F2A"/>
                </a:solidFill>
                <a:latin typeface="Archivo" pitchFamily="34" charset="0"/>
                <a:ea typeface="Archivo" pitchFamily="34" charset="-122"/>
                <a:cs typeface="Archivo" pitchFamily="34" charset="-120"/>
              </a:rPr>
              <a:t>Erasmus+: one degree + one experience abroad</a:t>
            </a:r>
            <a:endParaRPr lang="en-US" sz="3600" dirty="0"/>
          </a:p>
        </p:txBody>
      </p:sp>
      <p:sp>
        <p:nvSpPr>
          <p:cNvPr id="4" name="Shape 2"/>
          <p:cNvSpPr/>
          <p:nvPr/>
        </p:nvSpPr>
        <p:spPr>
          <a:xfrm>
            <a:off x="815940" y="2484673"/>
            <a:ext cx="3380344" cy="1673887"/>
          </a:xfrm>
          <a:prstGeom prst="roundRect">
            <a:avLst>
              <a:gd name="adj" fmla="val 7397"/>
            </a:avLst>
          </a:prstGeom>
          <a:solidFill>
            <a:srgbClr val="F2F7FB"/>
          </a:solidFill>
          <a:ln w="6350">
            <a:solidFill>
              <a:srgbClr val="D3E3EF"/>
            </a:solidFill>
            <a:prstDash val="solid"/>
          </a:ln>
        </p:spPr>
        <p:txBody>
          <a:bodyPr/>
          <a:lstStyle/>
          <a:p>
            <a:endParaRPr lang="es-ES"/>
          </a:p>
        </p:txBody>
      </p:sp>
      <p:sp>
        <p:nvSpPr>
          <p:cNvPr id="5" name="Text 3"/>
          <p:cNvSpPr/>
          <p:nvPr/>
        </p:nvSpPr>
        <p:spPr>
          <a:xfrm>
            <a:off x="1072531" y="2741265"/>
            <a:ext cx="2953177"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1B1F2A"/>
                </a:solidFill>
                <a:latin typeface="Archivo" pitchFamily="34" charset="0"/>
                <a:ea typeface="Archivo" pitchFamily="34" charset="-122"/>
                <a:cs typeface="Archivo" pitchFamily="34" charset="-120"/>
              </a:rPr>
              <a:t>What</a:t>
            </a:r>
            <a:endParaRPr lang="en-US" sz="2400" dirty="0"/>
          </a:p>
        </p:txBody>
      </p:sp>
      <p:sp>
        <p:nvSpPr>
          <p:cNvPr id="6" name="Text 4"/>
          <p:cNvSpPr/>
          <p:nvPr/>
        </p:nvSpPr>
        <p:spPr>
          <a:xfrm>
            <a:off x="1072531" y="3101885"/>
            <a:ext cx="2953177" cy="825485"/>
          </a:xfrm>
          <a:prstGeom prst="rect">
            <a:avLst/>
          </a:prstGeom>
          <a:noFill/>
          <a:ln/>
        </p:spPr>
        <p:txBody>
          <a:bodyPr wrap="square" lIns="0" tIns="0" rIns="0" bIns="0" rtlCol="0" anchor="t">
            <a:no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A semester of courses, </a:t>
            </a:r>
            <a:r>
              <a:rPr lang="en-US" sz="2000" b="1" dirty="0">
                <a:solidFill>
                  <a:srgbClr val="4A5160"/>
                </a:solidFill>
                <a:latin typeface="Archivo" pitchFamily="34" charset="0"/>
                <a:ea typeface="Archivo" pitchFamily="34" charset="-122"/>
                <a:cs typeface="Archivo" pitchFamily="34" charset="-120"/>
              </a:rPr>
              <a:t>or </a:t>
            </a:r>
            <a:r>
              <a:rPr lang="en-US" sz="2000" dirty="0">
                <a:solidFill>
                  <a:srgbClr val="4A5160"/>
                </a:solidFill>
                <a:latin typeface="Archivo" pitchFamily="34" charset="0"/>
                <a:ea typeface="Archivo" pitchFamily="34" charset="-122"/>
                <a:cs typeface="Archivo" pitchFamily="34" charset="-120"/>
              </a:rPr>
              <a:t>your master's thesis, at a European partner university</a:t>
            </a:r>
            <a:endParaRPr lang="en-US" sz="2000" dirty="0"/>
          </a:p>
        </p:txBody>
      </p:sp>
      <p:sp>
        <p:nvSpPr>
          <p:cNvPr id="7" name="Shape 5"/>
          <p:cNvSpPr/>
          <p:nvPr/>
        </p:nvSpPr>
        <p:spPr>
          <a:xfrm>
            <a:off x="4405792" y="2484673"/>
            <a:ext cx="3380344" cy="1673887"/>
          </a:xfrm>
          <a:prstGeom prst="roundRect">
            <a:avLst>
              <a:gd name="adj" fmla="val 7397"/>
            </a:avLst>
          </a:prstGeom>
          <a:solidFill>
            <a:srgbClr val="F2F7FB"/>
          </a:solidFill>
          <a:ln w="6350">
            <a:solidFill>
              <a:srgbClr val="D3E3EF"/>
            </a:solidFill>
            <a:prstDash val="solid"/>
          </a:ln>
        </p:spPr>
        <p:txBody>
          <a:bodyPr/>
          <a:lstStyle/>
          <a:p>
            <a:endParaRPr lang="es-ES"/>
          </a:p>
        </p:txBody>
      </p:sp>
      <p:sp>
        <p:nvSpPr>
          <p:cNvPr id="8" name="Text 6"/>
          <p:cNvSpPr/>
          <p:nvPr/>
        </p:nvSpPr>
        <p:spPr>
          <a:xfrm>
            <a:off x="4662382" y="2741265"/>
            <a:ext cx="2953177"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1B1F2A"/>
                </a:solidFill>
                <a:latin typeface="Archivo" pitchFamily="34" charset="0"/>
                <a:ea typeface="Archivo" pitchFamily="34" charset="-122"/>
                <a:cs typeface="Archivo" pitchFamily="34" charset="-120"/>
              </a:rPr>
              <a:t>Recognition</a:t>
            </a:r>
            <a:endParaRPr lang="en-US" sz="2400" dirty="0"/>
          </a:p>
        </p:txBody>
      </p:sp>
      <p:sp>
        <p:nvSpPr>
          <p:cNvPr id="9" name="Text 7"/>
          <p:cNvSpPr/>
          <p:nvPr/>
        </p:nvSpPr>
        <p:spPr>
          <a:xfrm>
            <a:off x="4662382" y="3101885"/>
            <a:ext cx="2953177" cy="558790"/>
          </a:xfrm>
          <a:prstGeom prst="rect">
            <a:avLst/>
          </a:prstGeom>
          <a:noFill/>
          <a:ln/>
        </p:spPr>
        <p:txBody>
          <a:bodyPr wrap="square" lIns="0" tIns="0" rIns="0" bIns="0" rtlCol="0" anchor="t">
            <a:no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Credits agreed in advance and counted in your UPC master's</a:t>
            </a:r>
            <a:endParaRPr lang="en-US" sz="2000" dirty="0"/>
          </a:p>
        </p:txBody>
      </p:sp>
      <p:sp>
        <p:nvSpPr>
          <p:cNvPr id="10" name="Shape 8"/>
          <p:cNvSpPr/>
          <p:nvPr/>
        </p:nvSpPr>
        <p:spPr>
          <a:xfrm>
            <a:off x="7995643" y="2484673"/>
            <a:ext cx="3380389" cy="1673887"/>
          </a:xfrm>
          <a:prstGeom prst="roundRect">
            <a:avLst>
              <a:gd name="adj" fmla="val 7397"/>
            </a:avLst>
          </a:prstGeom>
          <a:solidFill>
            <a:srgbClr val="F2F7FB"/>
          </a:solidFill>
          <a:ln w="6350">
            <a:solidFill>
              <a:srgbClr val="D3E3EF"/>
            </a:solidFill>
            <a:prstDash val="solid"/>
          </a:ln>
        </p:spPr>
        <p:txBody>
          <a:bodyPr/>
          <a:lstStyle/>
          <a:p>
            <a:endParaRPr lang="es-ES"/>
          </a:p>
        </p:txBody>
      </p:sp>
      <p:sp>
        <p:nvSpPr>
          <p:cNvPr id="11" name="Text 9"/>
          <p:cNvSpPr/>
          <p:nvPr/>
        </p:nvSpPr>
        <p:spPr>
          <a:xfrm>
            <a:off x="8252234" y="2741265"/>
            <a:ext cx="2953224"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1B1F2A"/>
                </a:solidFill>
                <a:latin typeface="Archivo" pitchFamily="34" charset="0"/>
                <a:ea typeface="Archivo" pitchFamily="34" charset="-122"/>
                <a:cs typeface="Archivo" pitchFamily="34" charset="-120"/>
              </a:rPr>
              <a:t>Support</a:t>
            </a:r>
            <a:endParaRPr lang="en-US" sz="2400" dirty="0"/>
          </a:p>
        </p:txBody>
      </p:sp>
      <p:sp>
        <p:nvSpPr>
          <p:cNvPr id="12" name="Text 10"/>
          <p:cNvSpPr/>
          <p:nvPr/>
        </p:nvSpPr>
        <p:spPr>
          <a:xfrm>
            <a:off x="8252234" y="3101885"/>
            <a:ext cx="2953224" cy="825485"/>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No tuition at the host; an Erasmus+ grant helps with living costs</a:t>
            </a:r>
            <a:endParaRPr lang="en-US" sz="2000" dirty="0"/>
          </a:p>
        </p:txBody>
      </p:sp>
      <p:sp>
        <p:nvSpPr>
          <p:cNvPr id="13" name="Text 11"/>
          <p:cNvSpPr/>
          <p:nvPr/>
        </p:nvSpPr>
        <p:spPr>
          <a:xfrm>
            <a:off x="812765" y="4517327"/>
            <a:ext cx="11379235" cy="697224"/>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4A5160"/>
                </a:solidFill>
                <a:latin typeface="Archivo" pitchFamily="34" charset="0"/>
                <a:ea typeface="Archivo" pitchFamily="34" charset="-122"/>
                <a:cs typeface="Archivo" pitchFamily="34" charset="-120"/>
              </a:rPr>
              <a:t>More flexible than a double degree </a:t>
            </a:r>
            <a:r>
              <a:rPr lang="en-US" sz="2000" dirty="0">
                <a:solidFill>
                  <a:schemeClr val="bg1">
                    <a:lumMod val="50000"/>
                  </a:schemeClr>
                </a:solidFill>
                <a:latin typeface="Archivo" pitchFamily="34" charset="0"/>
                <a:ea typeface="Archivo" pitchFamily="34" charset="-122"/>
                <a:cs typeface="Archivo" pitchFamily="34" charset="-120"/>
              </a:rPr>
              <a:t>(you graduate with the UPC degree only).</a:t>
            </a:r>
          </a:p>
          <a:p>
            <a:pPr marL="0" indent="0" algn="l">
              <a:lnSpc>
                <a:spcPts val="2100"/>
              </a:lnSpc>
              <a:buNone/>
            </a:pPr>
            <a:endParaRPr lang="en-US" sz="15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07BC0"/>
        </a:solidFill>
        <a:effectLst/>
      </p:bgPr>
    </p:bg>
    <p:spTree>
      <p:nvGrpSpPr>
        <p:cNvPr id="1" name=""/>
        <p:cNvGrpSpPr/>
        <p:nvPr/>
      </p:nvGrpSpPr>
      <p:grpSpPr>
        <a:xfrm>
          <a:off x="0" y="0"/>
          <a:ext cx="0" cy="0"/>
          <a:chOff x="0" y="0"/>
          <a:chExt cx="0" cy="0"/>
        </a:xfrm>
      </p:grpSpPr>
      <p:sp>
        <p:nvSpPr>
          <p:cNvPr id="2" name="Text 0"/>
          <p:cNvSpPr>
            <a:spLocks noGrp="1"/>
          </p:cNvSpPr>
          <p:nvPr>
            <p:ph type="title"/>
          </p:nvPr>
        </p:nvSpPr>
        <p:spPr>
          <a:xfrm>
            <a:off x="812765" y="725705"/>
            <a:ext cx="10883436" cy="528312"/>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FDFDFD"/>
                </a:solidFill>
                <a:latin typeface="Archivo" pitchFamily="34" charset="0"/>
                <a:ea typeface="Archivo" pitchFamily="34" charset="-122"/>
                <a:cs typeface="Archivo" pitchFamily="34" charset="-120"/>
              </a:rPr>
              <a:t>Start thinking now</a:t>
            </a:r>
            <a:endParaRPr lang="en-US" sz="3600" dirty="0"/>
          </a:p>
        </p:txBody>
      </p:sp>
      <p:sp>
        <p:nvSpPr>
          <p:cNvPr id="3" name="Text 1"/>
          <p:cNvSpPr/>
          <p:nvPr/>
        </p:nvSpPr>
        <p:spPr>
          <a:xfrm>
            <a:off x="812765" y="1671272"/>
            <a:ext cx="5232419"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FDFDFD"/>
                </a:solidFill>
                <a:latin typeface="Archivo" pitchFamily="34" charset="0"/>
                <a:ea typeface="Archivo" pitchFamily="34" charset="-122"/>
                <a:cs typeface="Archivo" pitchFamily="34" charset="-120"/>
              </a:rPr>
              <a:t>Pass Year 1 well</a:t>
            </a:r>
            <a:endParaRPr lang="en-US" sz="2400" dirty="0"/>
          </a:p>
        </p:txBody>
      </p:sp>
      <p:sp>
        <p:nvSpPr>
          <p:cNvPr id="4" name="Text 2"/>
          <p:cNvSpPr/>
          <p:nvPr/>
        </p:nvSpPr>
        <p:spPr>
          <a:xfrm>
            <a:off x="812765" y="2006485"/>
            <a:ext cx="5232419" cy="558790"/>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FDFDFD"/>
                </a:solidFill>
                <a:latin typeface="Archivo" pitchFamily="34" charset="0"/>
                <a:ea typeface="Archivo" pitchFamily="34" charset="-122"/>
                <a:cs typeface="Archivo" pitchFamily="34" charset="-120"/>
              </a:rPr>
              <a:t>Every option requires it, and grades matter when places are limited</a:t>
            </a:r>
            <a:endParaRPr lang="en-US" sz="2000" dirty="0"/>
          </a:p>
        </p:txBody>
      </p:sp>
      <p:sp>
        <p:nvSpPr>
          <p:cNvPr id="5" name="Text 3"/>
          <p:cNvSpPr/>
          <p:nvPr/>
        </p:nvSpPr>
        <p:spPr>
          <a:xfrm>
            <a:off x="6299143" y="1671272"/>
            <a:ext cx="5232466"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FDFDFD"/>
                </a:solidFill>
                <a:latin typeface="Archivo" pitchFamily="34" charset="0"/>
                <a:ea typeface="Archivo" pitchFamily="34" charset="-122"/>
                <a:cs typeface="Archivo" pitchFamily="34" charset="-120"/>
              </a:rPr>
              <a:t>Check your English</a:t>
            </a:r>
            <a:endParaRPr lang="en-US" sz="2400" dirty="0"/>
          </a:p>
        </p:txBody>
      </p:sp>
      <p:sp>
        <p:nvSpPr>
          <p:cNvPr id="6" name="Text 4"/>
          <p:cNvSpPr/>
          <p:nvPr/>
        </p:nvSpPr>
        <p:spPr>
          <a:xfrm>
            <a:off x="6299143" y="2006485"/>
            <a:ext cx="5232466" cy="292095"/>
          </a:xfrm>
          <a:prstGeom prst="rect">
            <a:avLst/>
          </a:prstGeom>
          <a:noFill/>
          <a:ln/>
        </p:spPr>
        <p:txBody>
          <a:bodyPr wrap="square" lIns="0" tIns="0" rIns="0" bIns="0" rtlCol="0" anchor="t">
            <a:normAutofit/>
          </a:bodyPr>
          <a:lstStyle/>
          <a:p>
            <a:pPr marL="0" indent="0" algn="l">
              <a:lnSpc>
                <a:spcPts val="2100"/>
              </a:lnSpc>
              <a:buNone/>
            </a:pPr>
            <a:r>
              <a:rPr lang="en-US" sz="2000" dirty="0">
                <a:solidFill>
                  <a:srgbClr val="FDFDFD"/>
                </a:solidFill>
                <a:latin typeface="Archivo" pitchFamily="34" charset="0"/>
                <a:ea typeface="Archivo" pitchFamily="34" charset="-122"/>
                <a:cs typeface="Archivo" pitchFamily="34" charset="-120"/>
              </a:rPr>
              <a:t>Some destinations ask for an official certificate</a:t>
            </a:r>
            <a:endParaRPr lang="en-US" sz="2000" dirty="0"/>
          </a:p>
        </p:txBody>
      </p:sp>
      <p:sp>
        <p:nvSpPr>
          <p:cNvPr id="7" name="Text 5"/>
          <p:cNvSpPr/>
          <p:nvPr/>
        </p:nvSpPr>
        <p:spPr>
          <a:xfrm>
            <a:off x="812765" y="3097598"/>
            <a:ext cx="5232419" cy="284441"/>
          </a:xfrm>
          <a:prstGeom prst="rect">
            <a:avLst/>
          </a:prstGeom>
          <a:noFill/>
          <a:ln/>
        </p:spPr>
        <p:txBody>
          <a:bodyPr wrap="square" lIns="0" tIns="0" rIns="0" bIns="0" rtlCol="0" anchor="t">
            <a:normAutofit/>
          </a:bodyPr>
          <a:lstStyle/>
          <a:p>
            <a:pPr marL="0" indent="0" algn="l">
              <a:lnSpc>
                <a:spcPts val="2040"/>
              </a:lnSpc>
              <a:buNone/>
            </a:pPr>
            <a:r>
              <a:rPr lang="en-US" sz="2400" b="1" dirty="0">
                <a:solidFill>
                  <a:srgbClr val="FDFDFD"/>
                </a:solidFill>
                <a:latin typeface="Archivo" pitchFamily="34" charset="0"/>
                <a:ea typeface="Archivo" pitchFamily="34" charset="-122"/>
                <a:cs typeface="Archivo" pitchFamily="34" charset="-120"/>
              </a:rPr>
              <a:t>Think about the budget</a:t>
            </a:r>
            <a:endParaRPr lang="en-US" sz="2400" dirty="0"/>
          </a:p>
        </p:txBody>
      </p:sp>
      <p:sp>
        <p:nvSpPr>
          <p:cNvPr id="8" name="Text 6"/>
          <p:cNvSpPr/>
          <p:nvPr/>
        </p:nvSpPr>
        <p:spPr>
          <a:xfrm>
            <a:off x="812765" y="3432815"/>
            <a:ext cx="5232419" cy="292095"/>
          </a:xfrm>
          <a:prstGeom prst="rect">
            <a:avLst/>
          </a:prstGeom>
          <a:noFill/>
          <a:ln/>
        </p:spPr>
        <p:txBody>
          <a:bodyPr wrap="square" lIns="0" tIns="0" rIns="0" bIns="0" rtlCol="0" anchor="t">
            <a:noAutofit/>
          </a:bodyPr>
          <a:lstStyle/>
          <a:p>
            <a:pPr marL="0" indent="0" algn="l">
              <a:lnSpc>
                <a:spcPts val="2100"/>
              </a:lnSpc>
              <a:buNone/>
            </a:pPr>
            <a:r>
              <a:rPr lang="en-US" sz="2000" dirty="0">
                <a:solidFill>
                  <a:srgbClr val="FDFDFD"/>
                </a:solidFill>
                <a:latin typeface="Archivo" pitchFamily="34" charset="0"/>
                <a:ea typeface="Archivo" pitchFamily="34" charset="-122"/>
                <a:cs typeface="Archivo" pitchFamily="34" charset="-120"/>
              </a:rPr>
              <a:t>Living costs abroad, and fees for the higher-cost options</a:t>
            </a:r>
            <a:endParaRPr lang="en-US" sz="2000" dirty="0"/>
          </a:p>
        </p:txBody>
      </p:sp>
      <p:sp>
        <p:nvSpPr>
          <p:cNvPr id="9" name="Text 7"/>
          <p:cNvSpPr/>
          <p:nvPr/>
        </p:nvSpPr>
        <p:spPr>
          <a:xfrm>
            <a:off x="6299143" y="3089944"/>
            <a:ext cx="5397058" cy="292095"/>
          </a:xfrm>
          <a:prstGeom prst="rect">
            <a:avLst/>
          </a:prstGeom>
          <a:noFill/>
          <a:ln/>
        </p:spPr>
        <p:txBody>
          <a:bodyPr wrap="square" lIns="0" tIns="0" rIns="0" bIns="0" rtlCol="0" anchor="t">
            <a:normAutofit/>
          </a:bodyPr>
          <a:lstStyle/>
          <a:p>
            <a:pPr marL="0" indent="0" algn="l">
              <a:lnSpc>
                <a:spcPts val="2040"/>
              </a:lnSpc>
              <a:buNone/>
            </a:pPr>
            <a:r>
              <a:rPr lang="en-US" sz="3200" b="1" dirty="0">
                <a:solidFill>
                  <a:srgbClr val="FFFF00"/>
                </a:solidFill>
                <a:latin typeface="Archivo" pitchFamily="34" charset="0"/>
                <a:ea typeface="Archivo" pitchFamily="34" charset="-122"/>
                <a:cs typeface="Archivo" pitchFamily="34" charset="-120"/>
                <a:hlinkClick r:id="rId3">
                  <a:extLst>
                    <a:ext uri="{A12FA001-AC4F-418D-AE19-62706E023703}">
                      <ahyp:hlinkClr xmlns:ahyp="http://schemas.microsoft.com/office/drawing/2018/hyperlinkcolor" val="tx"/>
                    </a:ext>
                  </a:extLst>
                </a:hlinkClick>
              </a:rPr>
              <a:t>Come to International Day</a:t>
            </a:r>
            <a:endParaRPr lang="en-US" sz="3200" dirty="0">
              <a:solidFill>
                <a:srgbClr val="FFFF00"/>
              </a:solidFill>
            </a:endParaRPr>
          </a:p>
        </p:txBody>
      </p:sp>
      <p:sp>
        <p:nvSpPr>
          <p:cNvPr id="10" name="Text 8"/>
          <p:cNvSpPr/>
          <p:nvPr/>
        </p:nvSpPr>
        <p:spPr>
          <a:xfrm>
            <a:off x="6299142" y="3432815"/>
            <a:ext cx="5761053" cy="740588"/>
          </a:xfrm>
          <a:prstGeom prst="rect">
            <a:avLst/>
          </a:prstGeom>
          <a:noFill/>
          <a:ln/>
        </p:spPr>
        <p:txBody>
          <a:bodyPr wrap="square" lIns="0" tIns="0" rIns="0" bIns="0" rtlCol="0" anchor="t">
            <a:normAutofit/>
          </a:bodyPr>
          <a:lstStyle/>
          <a:p>
            <a:pPr marL="0" indent="0" algn="l">
              <a:lnSpc>
                <a:spcPts val="2100"/>
              </a:lnSpc>
              <a:buNone/>
            </a:pPr>
            <a:r>
              <a:rPr lang="en-US" sz="2400" dirty="0">
                <a:solidFill>
                  <a:srgbClr val="FFFF00"/>
                </a:solidFill>
                <a:latin typeface="Archivo" pitchFamily="34" charset="0"/>
                <a:ea typeface="Archivo" pitchFamily="34" charset="-122"/>
                <a:cs typeface="Archivo" pitchFamily="34" charset="-120"/>
              </a:rPr>
              <a:t>November - Calendar, deadlines and </a:t>
            </a:r>
          </a:p>
          <a:p>
            <a:pPr marL="0" indent="0" algn="l">
              <a:lnSpc>
                <a:spcPts val="2100"/>
              </a:lnSpc>
              <a:buNone/>
            </a:pPr>
            <a:r>
              <a:rPr lang="en-US" sz="2400" dirty="0">
                <a:solidFill>
                  <a:srgbClr val="FFFF00"/>
                </a:solidFill>
                <a:latin typeface="Archivo" pitchFamily="34" charset="0"/>
                <a:ea typeface="Archivo" pitchFamily="34" charset="-122"/>
                <a:cs typeface="Archivo" pitchFamily="34" charset="-120"/>
              </a:rPr>
              <a:t>how to apply</a:t>
            </a:r>
            <a:endParaRPr lang="en-US" sz="2400" dirty="0">
              <a:solidFill>
                <a:srgbClr val="FFFF00"/>
              </a:solidFill>
            </a:endParaRPr>
          </a:p>
        </p:txBody>
      </p:sp>
      <p:sp>
        <p:nvSpPr>
          <p:cNvPr id="11" name="Text 9"/>
          <p:cNvSpPr/>
          <p:nvPr/>
        </p:nvSpPr>
        <p:spPr>
          <a:xfrm>
            <a:off x="812765" y="4559421"/>
            <a:ext cx="10883436" cy="968935"/>
          </a:xfrm>
          <a:prstGeom prst="rect">
            <a:avLst/>
          </a:prstGeom>
          <a:noFill/>
          <a:ln/>
        </p:spPr>
        <p:txBody>
          <a:bodyPr wrap="square" lIns="0" tIns="0" rIns="0" bIns="0" rtlCol="0" anchor="t">
            <a:normAutofit/>
          </a:bodyPr>
          <a:lstStyle/>
          <a:p>
            <a:pPr marL="0" indent="0" algn="l">
              <a:lnSpc>
                <a:spcPts val="1960"/>
              </a:lnSpc>
              <a:buNone/>
            </a:pPr>
            <a:r>
              <a:rPr lang="en-US" sz="2000" dirty="0">
                <a:solidFill>
                  <a:srgbClr val="FDFDFD"/>
                </a:solidFill>
                <a:latin typeface="Archivo" pitchFamily="34" charset="0"/>
                <a:ea typeface="Archivo" pitchFamily="34" charset="-122"/>
                <a:cs typeface="Archivo" pitchFamily="34" charset="-120"/>
              </a:rPr>
              <a:t>eebe.upc.edu › Mobilitat › Dobles titulacions </a:t>
            </a:r>
            <a:r>
              <a:rPr lang="en-US" sz="2000" dirty="0" err="1">
                <a:solidFill>
                  <a:srgbClr val="FDFDFD"/>
                </a:solidFill>
                <a:latin typeface="Archivo" pitchFamily="34" charset="0"/>
                <a:ea typeface="Archivo" pitchFamily="34" charset="-122"/>
                <a:cs typeface="Archivo" pitchFamily="34" charset="-120"/>
              </a:rPr>
              <a:t>internacionals</a:t>
            </a:r>
            <a:r>
              <a:rPr lang="en-US" sz="2000" dirty="0">
                <a:solidFill>
                  <a:srgbClr val="FDFDFD"/>
                </a:solidFill>
                <a:latin typeface="Archivo" pitchFamily="34" charset="0"/>
                <a:ea typeface="Archivo" pitchFamily="34" charset="-122"/>
                <a:cs typeface="Archivo" pitchFamily="34" charset="-120"/>
              </a:rPr>
              <a:t> </a:t>
            </a:r>
          </a:p>
          <a:p>
            <a:pPr marL="0" indent="0" algn="l">
              <a:lnSpc>
                <a:spcPts val="1960"/>
              </a:lnSpc>
              <a:buNone/>
            </a:pPr>
            <a:endParaRPr lang="en-US" sz="2000" dirty="0">
              <a:solidFill>
                <a:srgbClr val="FDFDFD"/>
              </a:solidFill>
              <a:latin typeface="Archivo" pitchFamily="34" charset="0"/>
              <a:ea typeface="Archivo" pitchFamily="34" charset="-122"/>
              <a:cs typeface="Archivo" pitchFamily="34" charset="-120"/>
            </a:endParaRPr>
          </a:p>
          <a:p>
            <a:pPr marL="0" indent="0" algn="l">
              <a:lnSpc>
                <a:spcPts val="1960"/>
              </a:lnSpc>
              <a:buNone/>
            </a:pPr>
            <a:r>
              <a:rPr lang="en-US" sz="2000" dirty="0">
                <a:solidFill>
                  <a:srgbClr val="FDFDFD"/>
                </a:solidFill>
                <a:latin typeface="Archivo" pitchFamily="34" charset="0"/>
                <a:ea typeface="Archivo" pitchFamily="34" charset="-122"/>
                <a:cs typeface="Archivo" pitchFamily="34" charset="-120"/>
              </a:rPr>
              <a:t>Questions: </a:t>
            </a:r>
            <a:r>
              <a:rPr lang="en-US" sz="2000" dirty="0">
                <a:solidFill>
                  <a:schemeClr val="bg1"/>
                </a:solidFill>
                <a:latin typeface="Archivo" pitchFamily="34" charset="0"/>
                <a:ea typeface="Archivo" pitchFamily="34" charset="-122"/>
                <a:cs typeface="Archivo" pitchFamily="34" charset="-120"/>
                <a:hlinkClick r:id="rId4">
                  <a:extLst>
                    <a:ext uri="{A12FA001-AC4F-418D-AE19-62706E023703}">
                      <ahyp:hlinkClr xmlns:ahyp="http://schemas.microsoft.com/office/drawing/2018/hyperlinkcolor" val="tx"/>
                    </a:ext>
                  </a:extLst>
                </a:hlinkClick>
              </a:rPr>
              <a:t>masters.eebe@upc.edu</a:t>
            </a:r>
            <a:r>
              <a:rPr lang="en-US" sz="2000" dirty="0">
                <a:solidFill>
                  <a:schemeClr val="bg1"/>
                </a:solidFill>
                <a:latin typeface="Archivo" pitchFamily="34" charset="0"/>
                <a:ea typeface="Archivo" pitchFamily="34" charset="-122"/>
                <a:cs typeface="Archivo" pitchFamily="34" charset="-120"/>
              </a:rPr>
              <a:t> </a:t>
            </a:r>
            <a:r>
              <a:rPr lang="en-US" sz="2000" dirty="0">
                <a:solidFill>
                  <a:srgbClr val="FDFDFD"/>
                </a:solidFill>
                <a:latin typeface="Archivo" pitchFamily="34" charset="0"/>
                <a:ea typeface="Archivo" pitchFamily="34" charset="-122"/>
                <a:cs typeface="Archivo" pitchFamily="34" charset="-120"/>
              </a:rPr>
              <a:t>/ </a:t>
            </a:r>
            <a:r>
              <a:rPr lang="en-US" sz="2000" u="sng" dirty="0" err="1">
                <a:solidFill>
                  <a:schemeClr val="bg1"/>
                </a:solidFill>
                <a:latin typeface="Archivo" pitchFamily="34" charset="0"/>
                <a:ea typeface="Archivo" pitchFamily="34" charset="-122"/>
                <a:cs typeface="Archivo" pitchFamily="34" charset="-120"/>
                <a:hlinkClick r:id="rId5">
                  <a:extLst>
                    <a:ext uri="{A12FA001-AC4F-418D-AE19-62706E023703}">
                      <ahyp:hlinkClr xmlns:ahyp="http://schemas.microsoft.com/office/drawing/2018/hyperlinkcolor" val="tx"/>
                    </a:ext>
                  </a:extLst>
                </a:hlinkClick>
              </a:rPr>
              <a:t>yolanda.vidal@upc.ed</a:t>
            </a:r>
            <a:r>
              <a:rPr lang="en-US" sz="2000" u="sng" dirty="0" err="1">
                <a:solidFill>
                  <a:schemeClr val="bg1"/>
                </a:solidFill>
                <a:latin typeface="Archivo" pitchFamily="34" charset="0"/>
                <a:ea typeface="Archivo" pitchFamily="34" charset="-122"/>
                <a:cs typeface="Archivo" pitchFamily="34" charset="-120"/>
              </a:rPr>
              <a:t>u</a:t>
            </a:r>
            <a:endParaRPr lang="en-US" sz="2000" u="sng" dirty="0">
              <a:solidFill>
                <a:schemeClr val="bg1"/>
              </a:solidFill>
              <a:latin typeface="Archivo" pitchFamily="34" charset="0"/>
              <a:ea typeface="Archivo" pitchFamily="34" charset="-122"/>
              <a:cs typeface="Archivo" pitchFamily="34" charset="-120"/>
            </a:endParaRPr>
          </a:p>
          <a:p>
            <a:pPr marL="0" indent="0" algn="l">
              <a:lnSpc>
                <a:spcPts val="1960"/>
              </a:lnSpc>
              <a:buNone/>
            </a:pPr>
            <a:endParaRPr lang="en-US" sz="2000" dirty="0"/>
          </a:p>
        </p:txBody>
      </p:sp>
    </p:spTree>
  </p:cSld>
  <p:clrMapOvr>
    <a:masterClrMapping/>
  </p:clrMapOvr>
</p:sld>
</file>

<file path=ppt/theme/theme1.xml><?xml version="1.0" encoding="utf-8"?>
<a:theme xmlns:a="http://schemas.openxmlformats.org/drawingml/2006/main" name="Study Abroad in Year 2 — MUIID">
  <a:themeElements>
    <a:clrScheme name="Study Abroad in Year 2 — MUIID">
      <a:dk1>
        <a:srgbClr val="1B1F2A"/>
      </a:dk1>
      <a:lt1>
        <a:srgbClr val="FDFDFD"/>
      </a:lt1>
      <a:dk2>
        <a:srgbClr val="54575F"/>
      </a:dk2>
      <a:lt2>
        <a:srgbClr val="E6E7E8"/>
      </a:lt2>
      <a:accent1>
        <a:srgbClr val="007BC0"/>
      </a:accent1>
      <a:accent2>
        <a:srgbClr val="4A5160"/>
      </a:accent2>
      <a:accent3>
        <a:srgbClr val="9AA0A6"/>
      </a:accent3>
      <a:accent4>
        <a:srgbClr val="75787E"/>
      </a:accent4>
      <a:accent5>
        <a:srgbClr val="97999E"/>
      </a:accent5>
      <a:accent6>
        <a:srgbClr val="B9BABE"/>
      </a:accent6>
      <a:hlink>
        <a:srgbClr val="0563C1"/>
      </a:hlink>
      <a:folHlink>
        <a:srgbClr val="954F72"/>
      </a:folHlink>
    </a:clrScheme>
    <a:fontScheme name="Study Abroad in Year 2 — MUIID">
      <a:majorFont>
        <a:latin typeface="Archivo"/>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chivo"/>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496</TotalTime>
  <Words>819</Words>
  <Application>Microsoft Office PowerPoint</Application>
  <PresentationFormat>Pantalla panoràmica</PresentationFormat>
  <Paragraphs>87</Paragraphs>
  <Slides>7</Slides>
  <Notes>7</Notes>
  <HiddenSlides>0</HiddenSlides>
  <MMClips>0</MMClips>
  <ScaleCrop>false</ScaleCrop>
  <HeadingPairs>
    <vt:vector size="6" baseType="variant">
      <vt:variant>
        <vt:lpstr>Tipus de lletra utilitzats</vt:lpstr>
      </vt:variant>
      <vt:variant>
        <vt:i4>2</vt:i4>
      </vt:variant>
      <vt:variant>
        <vt:lpstr>Tema</vt:lpstr>
      </vt:variant>
      <vt:variant>
        <vt:i4>1</vt:i4>
      </vt:variant>
      <vt:variant>
        <vt:lpstr>Títols de les diapositives</vt:lpstr>
      </vt:variant>
      <vt:variant>
        <vt:i4>7</vt:i4>
      </vt:variant>
    </vt:vector>
  </HeadingPairs>
  <TitlesOfParts>
    <vt:vector size="10" baseType="lpstr">
      <vt:lpstr>Arial</vt:lpstr>
      <vt:lpstr>Archivo</vt:lpstr>
      <vt:lpstr>Study Abroad in Year 2 — MUIID</vt:lpstr>
      <vt:lpstr>Your second year could be abroad</vt:lpstr>
      <vt:lpstr>Year 1 here, Year 2 your choice</vt:lpstr>
      <vt:lpstr>University of Genoa (UniGe) - Italy</vt:lpstr>
      <vt:lpstr>Université de Tech. de Compiègne (UTC) - France</vt:lpstr>
      <vt:lpstr>Cranfield and Illinois Tech</vt:lpstr>
      <vt:lpstr>Erasmus+: one degree + one experience abroad</vt:lpstr>
      <vt:lpstr>Start thinking now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Abroad in Year 2 — MUIID</dc:title>
  <dc:subject/>
  <dc:creator>Patricia Gimeno</dc:creator>
  <dc:description>The font files embedded in this presentation (stored inside it under ppt/fonts/) are files Google Fonts served when the presentation was exported, unpacked from WOFF2 to TrueType and wrapped as Embedded OpenType, the form PowerPoint reads. A file that named another cut of its family, unless it reserves that name, was also changed where it could be, so that PowerPoint matches it to this presentationâ€™s text: its family and style names and the weight and style it declares were rewritten, and any digital signature, which no longer matched, was removed. Google Fonts serves each family in parts, one file per range of characters, so these may not be a familyâ€™s complete files. Each familyâ€™s copyright lines and license follow, and each family stays under its own license; if you pass this file on, keep these notices with it.
Archivo
Copyright 2020 The Archivo Project Authors (https://github.com/Omnibus-Type/Archivo)
This Font Software is licensed under the SIL Open Font License, Version 1.1.
This license is copied below, and is also available with a FAQ at:
http://scripts.sil.org/OFL
-----------------------------------------------------------
SIL OPEN FONT LICENSE Version 1.1 - 26 February 2007
-----------------------------------------------------------
PREAMBLE
The goals of the Open Font License (OFL) are to stimulate worldwide
development of collaborative font projects, to support the font creation
efforts of academic and linguistic communities, and to provide a free and
open framework in which fonts may be shared and improved in partnership
with others.
The OFL allows the licensed fonts to be used, studied, modified and
redistributed freely as long as they are not sold by themselves. The
fonts, including any derivative works, can be bundled, embedded,
redistributed and/or sold with any software provided that any reserved
names are not used by derivative works. The fonts and derivatives,
however, cannot be released under any other type of license. The
requirement for fonts to remain under this license does not apply
to any document created us</dc:description>
  <cp:lastModifiedBy>Patricia Gimeno</cp:lastModifiedBy>
  <cp:revision>15</cp:revision>
  <dcterms:created xsi:type="dcterms:W3CDTF">2026-10-24T17:22:09Z</dcterms:created>
  <dcterms:modified xsi:type="dcterms:W3CDTF">2026-11-04T12:27:58Z</dcterms:modified>
</cp:coreProperties>
</file>