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  <p:sldMasterId id="2147483659" r:id="rId2"/>
    <p:sldMasterId id="2147483670" r:id="rId3"/>
    <p:sldMasterId id="2147483681" r:id="rId4"/>
    <p:sldMasterId id="2147483693" r:id="rId5"/>
    <p:sldMasterId id="2147483705" r:id="rId6"/>
  </p:sldMasterIdLst>
  <p:notesMasterIdLst>
    <p:notesMasterId r:id="rId39"/>
  </p:notesMasterIdLst>
  <p:sldIdLst>
    <p:sldId id="256" r:id="rId7"/>
    <p:sldId id="257" r:id="rId8"/>
    <p:sldId id="359" r:id="rId9"/>
    <p:sldId id="259" r:id="rId10"/>
    <p:sldId id="260" r:id="rId11"/>
    <p:sldId id="261" r:id="rId12"/>
    <p:sldId id="360" r:id="rId13"/>
    <p:sldId id="361" r:id="rId14"/>
    <p:sldId id="362" r:id="rId15"/>
    <p:sldId id="266" r:id="rId16"/>
    <p:sldId id="363" r:id="rId17"/>
    <p:sldId id="288" r:id="rId18"/>
    <p:sldId id="356" r:id="rId19"/>
    <p:sldId id="357" r:id="rId20"/>
    <p:sldId id="268" r:id="rId21"/>
    <p:sldId id="284" r:id="rId22"/>
    <p:sldId id="364" r:id="rId23"/>
    <p:sldId id="355" r:id="rId24"/>
    <p:sldId id="354" r:id="rId25"/>
    <p:sldId id="283" r:id="rId26"/>
    <p:sldId id="285" r:id="rId27"/>
    <p:sldId id="368" r:id="rId28"/>
    <p:sldId id="365" r:id="rId29"/>
    <p:sldId id="273" r:id="rId30"/>
    <p:sldId id="277" r:id="rId31"/>
    <p:sldId id="367" r:id="rId32"/>
    <p:sldId id="274" r:id="rId33"/>
    <p:sldId id="275" r:id="rId34"/>
    <p:sldId id="280" r:id="rId35"/>
    <p:sldId id="366" r:id="rId36"/>
    <p:sldId id="281" r:id="rId37"/>
    <p:sldId id="282" r:id="rId38"/>
  </p:sldIdLst>
  <p:sldSz cx="9144000" cy="6858000" type="screen4x3"/>
  <p:notesSz cx="9309100" cy="7023100"/>
  <p:embeddedFontLst>
    <p:embeddedFont>
      <p:font typeface="Abadi" panose="020B0604020104020204" pitchFamily="34" charset="0"/>
      <p:regular r:id="rId40"/>
    </p:embeddedFont>
    <p:embeddedFont>
      <p:font typeface="Arial Narrow" panose="020B0606020202030204" pitchFamily="34" charset="0"/>
      <p:regular r:id="rId41"/>
      <p:bold r:id="rId42"/>
      <p:italic r:id="rId43"/>
      <p:boldItalic r:id="rId44"/>
    </p:embeddedFont>
    <p:embeddedFont>
      <p:font typeface="Book Antiqua" panose="02040602050305030304" pitchFamily="18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entury" panose="02040604050505020304" pitchFamily="18" charset="0"/>
      <p:regular r:id="rId55"/>
    </p:embeddedFont>
    <p:embeddedFont>
      <p:font typeface="Gill Sans" panose="020B0604020202020204" charset="0"/>
      <p:regular r:id="rId56"/>
      <p:bold r:id="rId57"/>
    </p:embeddedFont>
    <p:embeddedFont>
      <p:font typeface="Lucida Sans" panose="020B060203050402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4" roundtripDataSignature="AMtx7mhGFWO2j1tt9F5Ak0WPkTfTyANr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2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customschemas.google.com/relationships/presentationmetadata" Target="metadata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03457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1342" y="0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671627"/>
            <a:ext cx="403457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4" name="Google Shape;194;p1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1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1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2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2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07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88D4F-E50E-3143-8E67-C41EB0328F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38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CC278-FD89-8A4B-A0BC-2E20C22394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702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3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8638"/>
            <a:ext cx="3511550" cy="2633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30F73-6E73-4420-B3F0-74E9B4FAF9B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9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8638"/>
            <a:ext cx="3511550" cy="2633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30F73-6E73-4420-B3F0-74E9B4FAF9B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1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8638"/>
            <a:ext cx="3511550" cy="2633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30F73-6E73-4420-B3F0-74E9B4FAF9B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13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CC278-FD89-8A4B-A0BC-2E20C22394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21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8D4F-E50E-3143-8E67-C41EB0328F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06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2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17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7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1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18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8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2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2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4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4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662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1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694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7390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367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26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6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27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7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3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72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5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5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6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6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7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7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48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9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418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8638"/>
            <a:ext cx="3511550" cy="2633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1:notes"/>
          <p:cNvSpPr txBox="1">
            <a:spLocks noGrp="1"/>
          </p:cNvSpPr>
          <p:nvPr>
            <p:ph type="body" idx="1"/>
          </p:nvPr>
        </p:nvSpPr>
        <p:spPr>
          <a:xfrm>
            <a:off x="931546" y="3335019"/>
            <a:ext cx="7446008" cy="316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1:notes"/>
          <p:cNvSpPr txBox="1">
            <a:spLocks noGrp="1"/>
          </p:cNvSpPr>
          <p:nvPr>
            <p:ph type="sldNum" idx="12"/>
          </p:nvPr>
        </p:nvSpPr>
        <p:spPr>
          <a:xfrm>
            <a:off x="5271342" y="6671627"/>
            <a:ext cx="4036169" cy="3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86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9"/>
          <p:cNvSpPr txBox="1"/>
          <p:nvPr/>
        </p:nvSpPr>
        <p:spPr>
          <a:xfrm>
            <a:off x="650876" y="4622802"/>
            <a:ext cx="79597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BIOENGINEERING: University of Colorado at Boulder, USA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1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6" name="Google Shape;66;p5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5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9D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>
            <a:off x="457200" y="1295402"/>
            <a:ext cx="82296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/>
        </p:nvSpPr>
        <p:spPr>
          <a:xfrm>
            <a:off x="650876" y="4622802"/>
            <a:ext cx="79597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BIOENGINEERING: University of Colorado at Boulder, USA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7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0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4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4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4" name="Google Shape;114;p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4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4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4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4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2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1" name="Google Shape;121;p42"/>
          <p:cNvSpPr txBox="1">
            <a:spLocks noGrp="1"/>
          </p:cNvSpPr>
          <p:nvPr>
            <p:ph type="body" idx="1"/>
          </p:nvPr>
        </p:nvSpPr>
        <p:spPr>
          <a:xfrm rot="5400000">
            <a:off x="2156618" y="-404017"/>
            <a:ext cx="48307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4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4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4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9D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body" idx="1"/>
          </p:nvPr>
        </p:nvSpPr>
        <p:spPr>
          <a:xfrm>
            <a:off x="457200" y="1295402"/>
            <a:ext cx="82296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3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7" name="Google Shape;127;p4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4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4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4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9D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1"/>
          </p:nvPr>
        </p:nvSpPr>
        <p:spPr>
          <a:xfrm>
            <a:off x="457200" y="1295402"/>
            <a:ext cx="82296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2"/>
          <p:cNvSpPr txBox="1"/>
          <p:nvPr/>
        </p:nvSpPr>
        <p:spPr>
          <a:xfrm>
            <a:off x="650876" y="4622802"/>
            <a:ext cx="79597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BIOENGINEERING: University of Colorado at Boulder, USA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3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3" name="Google Shape;143;p53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53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4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0" name="Google Shape;150;p5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5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5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54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5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9" name="Google Shape;159;p5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5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5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5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5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7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8" name="Google Shape;168;p57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5" name="Google Shape;175;p5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5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5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5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5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9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2" name="Google Shape;182;p59"/>
          <p:cNvSpPr txBox="1">
            <a:spLocks noGrp="1"/>
          </p:cNvSpPr>
          <p:nvPr>
            <p:ph type="body" idx="1"/>
          </p:nvPr>
        </p:nvSpPr>
        <p:spPr>
          <a:xfrm rot="5400000">
            <a:off x="2156618" y="-404017"/>
            <a:ext cx="48307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5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5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5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4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1" name="Google Shape;21;p4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0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8" name="Google Shape;188;p6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6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6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6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5BF3-B17E-2345-BF2D-721B262A7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27AE1-9A9E-7A42-B3B0-C598569E0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93324-1ED4-0343-AF85-92DE1E14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E505-69BC-954E-A5F5-E6A9E844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D7645-5FF9-BB43-B7DE-E41AEC01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03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567C-A0A6-664E-B5C6-AA00D31D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4F7-209B-9C4C-8519-07EC8322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13494-CDC3-004E-B097-E29EC9B1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29E1D-AECD-6542-9A82-83855A5F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76247-9F74-0B4C-8B8E-DE213B19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429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44D7-AFDF-664D-A0A4-BAF4D7E8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2CF6F-5D2A-2C4B-A323-C10A07480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01CC-EBE2-3347-8FDF-0735A8FD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2B2EE-D0A1-2349-9150-A3AD2B1E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F5FD-13CA-4944-A95B-960D6212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03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B4B4-42BB-D04E-8CAA-0A02AA41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649BA-6206-CB46-A6BE-C7DF71104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7BB62-2F6E-A243-8853-2443B66E0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DD9DD-6A3E-5D43-91FB-D65953F0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74070-171E-D047-A980-7053480E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3130-53AC-204B-8F9A-15DFD6F2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80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602C-EBCC-754D-9378-6AD2B56B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5B793-73C6-8749-9417-1270143F8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B50B4-67F8-C943-A94D-1815A5854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24564-55F4-6949-BD92-36E719ECB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9C468-F28A-C24C-94BD-A14592F7A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3D236-2664-D742-9A1E-E988998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BD210-D95E-7547-B92B-99DC3487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6A4CD-8797-0740-B80E-877F05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84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F9BE-C6BE-CF48-B589-DADA12BD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FC158-A43D-F049-809E-9B6E8EDD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2FBD1-7C73-9848-BC86-6E680B89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32E2-37EE-7548-A52A-A7701F3D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91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DD782-C5AE-B74B-B3C3-243F52F4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5FF71C-E07A-9145-B555-0D0DB94B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725E1-6296-3B4A-A4A0-582F1151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50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05D0-6873-AC4D-82C5-4272FD02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05D79-F66A-9643-BFA3-790BC106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AE590-D554-E742-B9E7-C1160297D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75B8B-8A6D-C349-8830-5036E6BA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10401-F143-1B4B-840A-E379DCA8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DE05F-4147-4B45-B1BA-7E6FCD8E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622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948F-ED5D-A745-BF31-B541F4FA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6EBC6-7535-4141-8503-AE83A3DF8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60180-8772-B441-B183-6C53C4CF9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38AC2-B543-5E40-8F40-E189E820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22308-0F58-2B4C-9DE4-1D40CCFD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AD05-DDD7-014F-BA5A-53BEAEF2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6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5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" name="Google Shape;28;p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612F-BAF5-9A4B-B04F-119DF840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7C9A2-F2E6-2844-A28A-2B6CAC913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AA6E3-D1FD-A54A-9D78-5BD524D4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7281C-B4AB-CB46-B361-7D6EBFD5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0A7BB-2DBC-764F-816E-C5D0214D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25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9AFC4-ABB8-2447-B235-F032447C6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11C50-860E-1043-81C9-1502D272F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26EEA-07C5-DA49-905E-EBB54D02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4F84E-F728-E840-9D90-F920823D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0964-8A97-AD41-AFE8-7E58A952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3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5BF3-B17E-2345-BF2D-721B262A7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27AE1-9A9E-7A42-B3B0-C598569E0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93324-1ED4-0343-AF85-92DE1E14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E505-69BC-954E-A5F5-E6A9E844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D7645-5FF9-BB43-B7DE-E41AEC01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98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567C-A0A6-664E-B5C6-AA00D31D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4F7-209B-9C4C-8519-07EC8322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13494-CDC3-004E-B097-E29EC9B1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29E1D-AECD-6542-9A82-83855A5F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76247-9F74-0B4C-8B8E-DE213B19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294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44D7-AFDF-664D-A0A4-BAF4D7E8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2CF6F-5D2A-2C4B-A323-C10A07480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01CC-EBE2-3347-8FDF-0735A8FD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2B2EE-D0A1-2349-9150-A3AD2B1E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F5FD-13CA-4944-A95B-960D6212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66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B4B4-42BB-D04E-8CAA-0A02AA41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649BA-6206-CB46-A6BE-C7DF71104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7BB62-2F6E-A243-8853-2443B66E0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DD9DD-6A3E-5D43-91FB-D65953F0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74070-171E-D047-A980-7053480E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3130-53AC-204B-8F9A-15DFD6F2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748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602C-EBCC-754D-9378-6AD2B56B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5B793-73C6-8749-9417-1270143F8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B50B4-67F8-C943-A94D-1815A5854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24564-55F4-6949-BD92-36E719ECB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9C468-F28A-C24C-94BD-A14592F7A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3D236-2664-D742-9A1E-E988998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BD210-D95E-7547-B92B-99DC3487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6A4CD-8797-0740-B80E-877F05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10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F9BE-C6BE-CF48-B589-DADA12BD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FC158-A43D-F049-809E-9B6E8EDD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2FBD1-7C73-9848-BC86-6E680B89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32E2-37EE-7548-A52A-A7701F3D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12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DD782-C5AE-B74B-B3C3-243F52F4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5FF71C-E07A-9145-B555-0D0DB94B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725E1-6296-3B4A-A4A0-582F1151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1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05D0-6873-AC4D-82C5-4272FD02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05D79-F66A-9643-BFA3-790BC106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AE590-D554-E742-B9E7-C1160297D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75B8B-8A6D-C349-8830-5036E6BA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10401-F143-1B4B-840A-E379DCA8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DE05F-4147-4B45-B1BA-7E6FCD8E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00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6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948F-ED5D-A745-BF31-B541F4FA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6EBC6-7535-4141-8503-AE83A3DF8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60180-8772-B441-B183-6C53C4CF9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38AC2-B543-5E40-8F40-E189E820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22308-0F58-2B4C-9DE4-1D40CCFD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AD05-DDD7-014F-BA5A-53BEAEF2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069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612F-BAF5-9A4B-B04F-119DF840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7C9A2-F2E6-2844-A28A-2B6CAC913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AA6E3-D1FD-A54A-9D78-5BD524D4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7281C-B4AB-CB46-B361-7D6EBFD5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0A7BB-2DBC-764F-816E-C5D0214D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93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9AFC4-ABB8-2447-B235-F032447C6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11C50-860E-1043-81C9-1502D272F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26EEA-07C5-DA49-905E-EBB54D02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4F84E-F728-E840-9D90-F920823D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0964-8A97-AD41-AFE8-7E58A952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726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5BF3-B17E-2345-BF2D-721B262A7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27AE1-9A9E-7A42-B3B0-C598569E0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93324-1ED4-0343-AF85-92DE1E14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E505-69BC-954E-A5F5-E6A9E844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D7645-5FF9-BB43-B7DE-E41AEC01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1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567C-A0A6-664E-B5C6-AA00D31D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4F7-209B-9C4C-8519-07EC8322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13494-CDC3-004E-B097-E29EC9B1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29E1D-AECD-6542-9A82-83855A5F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76247-9F74-0B4C-8B8E-DE213B19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93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44D7-AFDF-664D-A0A4-BAF4D7E8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2CF6F-5D2A-2C4B-A323-C10A07480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01CC-EBE2-3347-8FDF-0735A8FD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2B2EE-D0A1-2349-9150-A3AD2B1E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F5FD-13CA-4944-A95B-960D6212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60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B4B4-42BB-D04E-8CAA-0A02AA41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649BA-6206-CB46-A6BE-C7DF71104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7BB62-2F6E-A243-8853-2443B66E0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DD9DD-6A3E-5D43-91FB-D65953F0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74070-171E-D047-A980-7053480E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3130-53AC-204B-8F9A-15DFD6F2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42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602C-EBCC-754D-9378-6AD2B56B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5B793-73C6-8749-9417-1270143F8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B50B4-67F8-C943-A94D-1815A5854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24564-55F4-6949-BD92-36E719ECB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9C468-F28A-C24C-94BD-A14592F7A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3D236-2664-D742-9A1E-E988998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BD210-D95E-7547-B92B-99DC3487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6A4CD-8797-0740-B80E-877F05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F9BE-C6BE-CF48-B589-DADA12BD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FC158-A43D-F049-809E-9B6E8EDD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2FBD1-7C73-9848-BC86-6E680B89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32E2-37EE-7548-A52A-A7701F3D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39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DD782-C5AE-B74B-B3C3-243F52F4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5FF71C-E07A-9145-B555-0D0DB94B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725E1-6296-3B4A-A4A0-582F1151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84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05D0-6873-AC4D-82C5-4272FD02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05D79-F66A-9643-BFA3-790BC106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AE590-D554-E742-B9E7-C1160297D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75B8B-8A6D-C349-8830-5036E6BA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10401-F143-1B4B-840A-E379DCA8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DE05F-4147-4B45-B1BA-7E6FCD8E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55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948F-ED5D-A745-BF31-B541F4FA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6EBC6-7535-4141-8503-AE83A3DF8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60180-8772-B441-B183-6C53C4CF9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38AC2-B543-5E40-8F40-E189E820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22308-0F58-2B4C-9DE4-1D40CCFD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AD05-DDD7-014F-BA5A-53BEAEF2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74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612F-BAF5-9A4B-B04F-119DF840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7C9A2-F2E6-2844-A28A-2B6CAC913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AA6E3-D1FD-A54A-9D78-5BD524D4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7281C-B4AB-CB46-B361-7D6EBFD5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0A7BB-2DBC-764F-816E-C5D0214D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185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9AFC4-ABB8-2447-B235-F032447C6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11C50-860E-1043-81C9-1502D272F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26EEA-07C5-DA49-905E-EBB54D02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4F84E-F728-E840-9D90-F920823D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0964-8A97-AD41-AFE8-7E58A952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5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3" name="Google Shape;53;p4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 rot="5400000">
            <a:off x="2156618" y="-404017"/>
            <a:ext cx="48307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D959A-9FE7-524F-9BE5-7297C236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82399-5507-5842-A4B0-E65611B5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6F478-C146-3347-AFC3-C72F91A1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95662-AAD2-1B48-B475-6359CE60C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6B3A9-A34A-6C40-ACFD-42070F462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D959A-9FE7-524F-9BE5-7297C236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82399-5507-5842-A4B0-E65611B5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6F478-C146-3347-AFC3-C72F91A1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95662-AAD2-1B48-B475-6359CE60C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6B3A9-A34A-6C40-ACFD-42070F462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2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D959A-9FE7-524F-9BE5-7297C236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82399-5507-5842-A4B0-E65611B5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6F478-C146-3347-AFC3-C72F91A1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9282287-9D09-814A-8DCF-AB9220E568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95662-AAD2-1B48-B475-6359CE60C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6B3A9-A34A-6C40-ACFD-42070F462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DD804BB-B16B-644D-A022-FC38D812A2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46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www.uci.edu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13" Type="http://schemas.openxmlformats.org/officeDocument/2006/relationships/image" Target="../media/image43.tiff"/><Relationship Id="rId18" Type="http://schemas.openxmlformats.org/officeDocument/2006/relationships/image" Target="../media/image48.tiff"/><Relationship Id="rId3" Type="http://schemas.openxmlformats.org/officeDocument/2006/relationships/image" Target="../media/image34.jpeg"/><Relationship Id="rId7" Type="http://schemas.openxmlformats.org/officeDocument/2006/relationships/image" Target="../media/image37.tiff"/><Relationship Id="rId12" Type="http://schemas.openxmlformats.org/officeDocument/2006/relationships/image" Target="../media/image42.tiff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11" Type="http://schemas.openxmlformats.org/officeDocument/2006/relationships/image" Target="../media/image41.tiff"/><Relationship Id="rId5" Type="http://schemas.openxmlformats.org/officeDocument/2006/relationships/image" Target="../media/image35.tiff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1.png"/><Relationship Id="rId9" Type="http://schemas.openxmlformats.org/officeDocument/2006/relationships/image" Target="../media/image39.jpeg"/><Relationship Id="rId14" Type="http://schemas.openxmlformats.org/officeDocument/2006/relationships/image" Target="../media/image4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eng.uci.edu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3" Type="http://schemas.openxmlformats.org/officeDocument/2006/relationships/image" Target="../media/image31.png"/><Relationship Id="rId21" Type="http://schemas.openxmlformats.org/officeDocument/2006/relationships/image" Target="../media/image69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png"/><Relationship Id="rId2" Type="http://schemas.openxmlformats.org/officeDocument/2006/relationships/image" Target="../media/image51.jpg"/><Relationship Id="rId16" Type="http://schemas.openxmlformats.org/officeDocument/2006/relationships/image" Target="../media/image64.jpe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://www.ics.uci.ed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52.png"/><Relationship Id="rId3" Type="http://schemas.openxmlformats.org/officeDocument/2006/relationships/image" Target="../media/image78.jpg"/><Relationship Id="rId7" Type="http://schemas.openxmlformats.org/officeDocument/2006/relationships/image" Target="../media/image82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1.jpeg"/><Relationship Id="rId11" Type="http://schemas.openxmlformats.org/officeDocument/2006/relationships/image" Target="../media/image86.tiff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engineering.uci.edu/dept/mae/research" TargetMode="Externa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balsells.eng.uci.edu/balsells-mobility-program/" TargetMode="External"/><Relationship Id="rId4" Type="http://schemas.openxmlformats.org/officeDocument/2006/relationships/hyperlink" Target="mailto:balsells@uci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hyperlink" Target="http://www.grad.uci.edu/admissions/applying-to-uci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ielts.org/" TargetMode="External"/><Relationship Id="rId5" Type="http://schemas.openxmlformats.org/officeDocument/2006/relationships/hyperlink" Target="http://www.toefl.org/" TargetMode="External"/><Relationship Id="rId4" Type="http://schemas.openxmlformats.org/officeDocument/2006/relationships/hyperlink" Target="http://www.gre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2.jpeg"/><Relationship Id="rId5" Type="http://schemas.openxmlformats.org/officeDocument/2006/relationships/hyperlink" Target="https://balsells.eng.uci.edu/" TargetMode="External"/><Relationship Id="rId4" Type="http://schemas.openxmlformats.org/officeDocument/2006/relationships/hyperlink" Target="mailto:balsells@uci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v65Udt8r2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"/>
          <p:cNvSpPr txBox="1"/>
          <p:nvPr/>
        </p:nvSpPr>
        <p:spPr>
          <a:xfrm>
            <a:off x="228600" y="4216414"/>
            <a:ext cx="8651092" cy="201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none" strike="noStrike" cap="none" dirty="0">
              <a:solidFill>
                <a:schemeClr val="bg2">
                  <a:lumMod val="60000"/>
                  <a:lumOff val="40000"/>
                </a:schemeClr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C09D44"/>
                </a:solidFill>
                <a:latin typeface="Gill Sans"/>
                <a:ea typeface="Gill Sans"/>
                <a:cs typeface="Gill Sans"/>
                <a:sym typeface="Gill Sans"/>
              </a:rPr>
              <a:t>Presenter</a:t>
            </a:r>
            <a:endParaRPr sz="2400" b="1" i="0" u="none" strike="noStrike" cap="none" dirty="0">
              <a:solidFill>
                <a:srgbClr val="63252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1" i="0" u="none" strike="noStrike" cap="none" dirty="0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000" b="1" i="0" u="none" strike="noStrike" cap="none" dirty="0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rPr>
              <a:t>Professor Raul Benitez Iglesias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632523"/>
                </a:solidFill>
                <a:latin typeface="Gill Sans"/>
                <a:sym typeface="Gill Sans"/>
              </a:rPr>
              <a:t>EEBE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November </a:t>
            </a:r>
            <a:r>
              <a:rPr lang="en-US" sz="2000" b="1" i="0" u="none" strike="noStrike" cap="none" dirty="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2023</a:t>
            </a:r>
            <a:endParaRPr sz="2000" b="1" i="0" u="none" strike="noStrike" cap="none" dirty="0">
              <a:solidFill>
                <a:srgbClr val="0070C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99" name="Google Shape;199;p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3166" y="1547032"/>
            <a:ext cx="2286000" cy="26693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75733" y="162037"/>
            <a:ext cx="7780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California-Catalonia Program</a:t>
            </a:r>
          </a:p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Balsells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Fellowship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Mobility and PhD Studies in California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1" descr="LagunaBeac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060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"/>
          <p:cNvSpPr/>
          <p:nvPr/>
        </p:nvSpPr>
        <p:spPr>
          <a:xfrm>
            <a:off x="937695" y="1066799"/>
            <a:ext cx="5136441" cy="3352800"/>
          </a:xfrm>
          <a:prstGeom prst="roundRect">
            <a:avLst>
              <a:gd name="adj" fmla="val 9511"/>
            </a:avLst>
          </a:prstGeom>
          <a:solidFill>
            <a:schemeClr val="lt1">
              <a:alpha val="8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Irvine - Orange County - Southern California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6" name="Google Shape;316;p11"/>
          <p:cNvSpPr txBox="1">
            <a:spLocks noGrp="1"/>
          </p:cNvSpPr>
          <p:nvPr>
            <p:ph type="body" idx="1"/>
          </p:nvPr>
        </p:nvSpPr>
        <p:spPr>
          <a:xfrm>
            <a:off x="1371602" y="1295399"/>
            <a:ext cx="4648199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550"/>
              <a:buFont typeface="Arial"/>
              <a:buChar char="•"/>
            </a:pPr>
            <a:r>
              <a:rPr lang="en-US" sz="255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Pop: 267,000 (Irvine)          3.2 Million (Orange Co.)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rgbClr val="632423"/>
              </a:buClr>
              <a:buSzPts val="2550"/>
              <a:buFont typeface="Arial"/>
              <a:buChar char="•"/>
            </a:pPr>
            <a:r>
              <a:rPr lang="en-US" sz="255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60 km south of Los Angeles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rgbClr val="632423"/>
              </a:buClr>
              <a:buSzPts val="2550"/>
              <a:buFont typeface="Arial"/>
              <a:buChar char="•"/>
            </a:pPr>
            <a:r>
              <a:rPr lang="en-US" sz="255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A hub of high tech companies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rgbClr val="632423"/>
              </a:buClr>
              <a:buSzPts val="2550"/>
              <a:buFont typeface="Arial"/>
              <a:buChar char="•"/>
            </a:pPr>
            <a:r>
              <a:rPr lang="en-US" sz="255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Surrounded by beach, mountains, arts, and entertainment</a:t>
            </a:r>
            <a:endParaRPr/>
          </a:p>
          <a:p>
            <a:pPr marL="342900" lvl="0" indent="-180975" algn="l" rtl="0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</a:pPr>
            <a:endParaRPr sz="2550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1" descr="hollywood-cartel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6625">
            <a:off x="6385562" y="4613181"/>
            <a:ext cx="23622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 descr="BigBear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182">
            <a:off x="6212314" y="1219670"/>
            <a:ext cx="243840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 descr="segerstron.pn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4876800"/>
            <a:ext cx="2457450" cy="17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99709">
            <a:off x="117636" y="4427007"/>
            <a:ext cx="1876243" cy="236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University of California, Irvine Snapshot</a:t>
            </a:r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body" idx="1"/>
          </p:nvPr>
        </p:nvSpPr>
        <p:spPr>
          <a:xfrm>
            <a:off x="3962400" y="1113651"/>
            <a:ext cx="5029200" cy="269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www.uci.edu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37,000 students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15 schools and programs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2,800 teaching faculty members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2000" baseline="30000" dirty="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among all U.S. public universities (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USNews&amp;WR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2022)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704600"/>
            <a:ext cx="3813175" cy="254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6200" y="3682106"/>
            <a:ext cx="3167792" cy="25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4389" y="3651248"/>
            <a:ext cx="1906811" cy="134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5200" y="6359527"/>
            <a:ext cx="1676400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145798"/>
            <a:ext cx="3813175" cy="235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2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521" y="5018348"/>
            <a:ext cx="1880604" cy="1253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Image result for uc irvine">
            <a:extLst>
              <a:ext uri="{FF2B5EF4-FFF2-40B4-BE49-F238E27FC236}">
                <a16:creationId xmlns:a16="http://schemas.microsoft.com/office/drawing/2014/main" id="{3BB83283-201F-467F-B50D-9325A7B5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255" y="1127355"/>
            <a:ext cx="1257504" cy="125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3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855" y="880233"/>
            <a:ext cx="5194145" cy="5129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" y="630806"/>
            <a:ext cx="4194074" cy="5361969"/>
          </a:xfrm>
          <a:prstGeom prst="rect">
            <a:avLst/>
          </a:prstGeom>
        </p:spPr>
      </p:pic>
      <p:pic>
        <p:nvPicPr>
          <p:cNvPr id="4" name="Picture 3" descr="ArtUCI_Nobel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9" b="3826"/>
          <a:stretch/>
        </p:blipFill>
        <p:spPr>
          <a:xfrm>
            <a:off x="1669870" y="1469686"/>
            <a:ext cx="5123639" cy="4523090"/>
          </a:xfrm>
          <a:prstGeom prst="rect">
            <a:avLst/>
          </a:prstGeom>
        </p:spPr>
      </p:pic>
      <p:pic>
        <p:nvPicPr>
          <p:cNvPr id="22" name="Picture 21" descr="ARt_Nobel_Priz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24" y="3706538"/>
            <a:ext cx="1729136" cy="1707876"/>
          </a:xfrm>
          <a:prstGeom prst="rect">
            <a:avLst/>
          </a:prstGeom>
          <a:ln>
            <a:noFill/>
          </a:ln>
          <a:effectLst>
            <a:outerShdw blurRad="635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4157" y="4282223"/>
            <a:ext cx="2771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entury"/>
                <a:cs typeface="Century"/>
              </a:rPr>
              <a:t>Nobel 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"/>
                <a:cs typeface="Century"/>
              </a:rPr>
              <a:t>Laureates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7609" y="3014323"/>
            <a:ext cx="837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Rose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76604" y="5210553"/>
            <a:ext cx="13959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bg1"/>
                </a:solidFill>
              </a:rPr>
              <a:t>Reines</a:t>
            </a:r>
            <a:endParaRPr lang="en-US" sz="21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789" y="5626101"/>
            <a:ext cx="13959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Rowland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6364" y="2089960"/>
            <a:ext cx="886577" cy="175432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0800" b="1" i="1" dirty="0">
                <a:ln w="10541" cmpd="sng">
                  <a:noFill/>
                  <a:prstDash val="solid"/>
                </a:ln>
                <a:blipFill rotWithShape="0">
                  <a:blip r:embed="rId7"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 Narrow"/>
                <a:cs typeface="Arial Narrow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348A2B-A552-4D4B-A135-D7CC5CD72F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8" y="285750"/>
            <a:ext cx="1657351" cy="1657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D29EA6-B7CF-8947-B552-2D770B70F56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22" y="1020009"/>
            <a:ext cx="828675" cy="3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1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686BA7-8A85-0C44-847E-23E3EE0C8A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3359"/>
            <a:ext cx="9145986" cy="5158202"/>
          </a:xfrm>
          <a:prstGeom prst="rect">
            <a:avLst/>
          </a:prstGeom>
          <a:effectLst>
            <a:innerShdw blurRad="1270000" dist="1079500" dir="16200000">
              <a:prstClr val="black">
                <a:alpha val="50000"/>
              </a:prstClr>
            </a:inn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632274-8EAC-954A-9349-713004F91AB7}"/>
              </a:ext>
            </a:extLst>
          </p:cNvPr>
          <p:cNvSpPr/>
          <p:nvPr/>
        </p:nvSpPr>
        <p:spPr>
          <a:xfrm>
            <a:off x="6869108" y="4239031"/>
            <a:ext cx="2150872" cy="1722530"/>
          </a:xfrm>
          <a:prstGeom prst="rect">
            <a:avLst/>
          </a:prstGeom>
          <a:solidFill>
            <a:schemeClr val="tx1">
              <a:lumMod val="65000"/>
              <a:lumOff val="35000"/>
              <a:alpha val="3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113,000+ 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 ft. </a:t>
            </a:r>
            <a:r>
              <a:rPr lang="en-US" sz="10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laboratory support space, conference and collaboration centers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BDE910-ACC0-174A-9383-DD1E7E4AA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234" y="369094"/>
            <a:ext cx="1657351" cy="1657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5C50AD-CBB5-8F4A-B8C7-944701A279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41" y="1048584"/>
            <a:ext cx="828675" cy="3515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DB754F-0B0D-014D-BD3A-86E0C156464C}"/>
              </a:ext>
            </a:extLst>
          </p:cNvPr>
          <p:cNvSpPr/>
          <p:nvPr/>
        </p:nvSpPr>
        <p:spPr>
          <a:xfrm>
            <a:off x="5951886" y="1308084"/>
            <a:ext cx="3042013" cy="750217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 Science </a:t>
            </a: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Engineering Building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A0482-3C15-5F4B-B5ED-73944FF72EDB}"/>
              </a:ext>
            </a:extLst>
          </p:cNvPr>
          <p:cNvSpPr txBox="1"/>
          <p:nvPr/>
        </p:nvSpPr>
        <p:spPr>
          <a:xfrm>
            <a:off x="7875271" y="784098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5441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8" y="857250"/>
            <a:ext cx="9129932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CEA75E-1185-5440-B17D-BE18A7A88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556" y="556619"/>
            <a:ext cx="1657351" cy="1657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62" y="1618667"/>
            <a:ext cx="781400" cy="7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62" y="2460868"/>
            <a:ext cx="781400" cy="7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828" y="1618668"/>
            <a:ext cx="782324" cy="782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62" y="3303069"/>
            <a:ext cx="782242" cy="782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561" y="4986105"/>
            <a:ext cx="774857" cy="774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561" y="4151650"/>
            <a:ext cx="774857" cy="774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61" y="4976226"/>
            <a:ext cx="791086" cy="791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943" y="3279199"/>
            <a:ext cx="844094" cy="8128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62" y="4146111"/>
            <a:ext cx="793473" cy="7791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451" y="1618668"/>
            <a:ext cx="799634" cy="7996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501" y="2484904"/>
            <a:ext cx="807534" cy="770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943" y="4182128"/>
            <a:ext cx="814649" cy="77232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55704" y="1760966"/>
            <a:ext cx="16688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Advanced Power and Energy Program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55704" y="2478127"/>
            <a:ext cx="1560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Beckman Laser Institute and Medical Clinic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72613" y="1632929"/>
            <a:ext cx="196552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California Institute for Telecommunications and Information Technology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26747" y="3325928"/>
            <a:ext cx="209801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Center for Advanced Design&amp; Manufacturing of Integrated </a:t>
            </a:r>
            <a:r>
              <a:rPr lang="en-US" sz="1500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Microfluidics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72613" y="2490827"/>
            <a:ext cx="18950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Center for Embedded Systems and Cyber-Physical Systems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72613" y="5019789"/>
            <a:ext cx="19747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Center for Hydrometeorology and Remote Sensing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72613" y="4156322"/>
            <a:ext cx="18975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Center for Pervasive Communications and Computing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155703" y="4887261"/>
            <a:ext cx="20368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The Edwards Lifesciences Center for Advanced Cardiovascular Technology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72614" y="3467744"/>
            <a:ext cx="1792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Irvine Materials Research Institute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55704" y="4275800"/>
            <a:ext cx="2023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Integrated Nanosystems Research Facility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041960" y="1640055"/>
            <a:ext cx="1964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Institute for Design and Manufacturing Innovation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041960" y="4995523"/>
            <a:ext cx="1671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Institute of Transportation Studies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549" y="5021052"/>
            <a:ext cx="803438" cy="73991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041960" y="2575651"/>
            <a:ext cx="1964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National Fuel Cell Research Center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041960" y="3508708"/>
            <a:ext cx="172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UCI Combustion Laboratory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41960" y="4334453"/>
            <a:ext cx="1557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Water-Energy Nexus Center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900085-3C3C-0340-8A30-3920B5AB9A28}"/>
              </a:ext>
            </a:extLst>
          </p:cNvPr>
          <p:cNvSpPr txBox="1"/>
          <p:nvPr/>
        </p:nvSpPr>
        <p:spPr>
          <a:xfrm>
            <a:off x="1541795" y="969176"/>
            <a:ext cx="5980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Research Centers and Institutes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672" y="3322333"/>
            <a:ext cx="793193" cy="793193"/>
          </a:xfrm>
          <a:prstGeom prst="rect">
            <a:avLst/>
          </a:prstGeom>
        </p:spPr>
      </p:pic>
      <p:pic>
        <p:nvPicPr>
          <p:cNvPr id="44" name="Picture 2" descr="Slide1.jpg"/>
          <p:cNvPicPr>
            <a:picLocks noChangeAspect="1"/>
          </p:cNvPicPr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4817" y="2460589"/>
            <a:ext cx="784346" cy="7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45097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Henry Samueli School of Engineering</a:t>
            </a:r>
            <a:endParaRPr/>
          </a:p>
        </p:txBody>
      </p:sp>
      <p:pic>
        <p:nvPicPr>
          <p:cNvPr id="341" name="Google Shape;3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1735" y="2861734"/>
            <a:ext cx="6180665" cy="37337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42" name="Google Shape;342;p13"/>
          <p:cNvSpPr/>
          <p:nvPr/>
        </p:nvSpPr>
        <p:spPr>
          <a:xfrm>
            <a:off x="905933" y="1240367"/>
            <a:ext cx="2895600" cy="1447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4,000 Undergraduates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1,000 Graduate students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150 Faculty Members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4682067" y="1675342"/>
            <a:ext cx="272750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chemeClr val="dk1"/>
              </a:buClr>
              <a:buSzPts val="2200"/>
            </a:pPr>
            <a:r>
              <a:rPr lang="en-US" sz="2400" b="1" u="sng" dirty="0">
                <a:solidFill>
                  <a:schemeClr val="hlink"/>
                </a:solidFill>
                <a:hlinkClick r:id="rId4"/>
              </a:rPr>
              <a:t>www.eng.uci.edu</a:t>
            </a:r>
            <a:endParaRPr lang="en-US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114E-0CA6-484E-B45B-F1D70BFE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4FEE5-6574-4E4D-BA60-62FEA0013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BD8D4-ED0B-F14E-881B-8AC5ED0F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4" y="857251"/>
            <a:ext cx="9151376" cy="51476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6D8D0-A283-EA40-9F6D-4D223BF2A35D}"/>
              </a:ext>
            </a:extLst>
          </p:cNvPr>
          <p:cNvSpPr/>
          <p:nvPr/>
        </p:nvSpPr>
        <p:spPr>
          <a:xfrm>
            <a:off x="6268344" y="2146323"/>
            <a:ext cx="2272147" cy="345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A5AB8-2A1C-6043-A762-E403DC23274C}"/>
              </a:ext>
            </a:extLst>
          </p:cNvPr>
          <p:cNvSpPr/>
          <p:nvPr/>
        </p:nvSpPr>
        <p:spPr>
          <a:xfrm>
            <a:off x="536181" y="2141993"/>
            <a:ext cx="2303270" cy="345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7F212-5ACC-FE44-B8F2-B5B679CF6C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1450" y="285750"/>
            <a:ext cx="1657351" cy="165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D59C6-D20C-8C47-B702-997F36E4F4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55" y="1020009"/>
            <a:ext cx="694166" cy="35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56D9C7-35D9-D240-B83E-628DBFE226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700" y="5052071"/>
            <a:ext cx="1385285" cy="40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92BE5-5C6C-A941-8CC7-4175E60BF9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016" y="4155624"/>
            <a:ext cx="828461" cy="828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D1AC00-B61D-7A43-9E58-D6D92A33FF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649" y="3281600"/>
            <a:ext cx="804031" cy="8040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E3166E-7C04-E74C-8A5F-ED7C3143FA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938" y="5117110"/>
            <a:ext cx="1169644" cy="421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A93D8-508A-C64A-A520-53608EF1C4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626" y="3794077"/>
            <a:ext cx="613823" cy="6138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ADE412-64B5-814D-A92F-39F77A8746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29" y="3147268"/>
            <a:ext cx="1491577" cy="3796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3CD236A-B612-3141-AA82-0A07DBBA6AD5}"/>
              </a:ext>
            </a:extLst>
          </p:cNvPr>
          <p:cNvSpPr/>
          <p:nvPr/>
        </p:nvSpPr>
        <p:spPr>
          <a:xfrm>
            <a:off x="6246880" y="2273260"/>
            <a:ext cx="2251013" cy="439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1B3D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</a:t>
            </a:r>
          </a:p>
          <a:p>
            <a:pPr algn="ctr" defTabSz="685800">
              <a:buClrTx/>
            </a:pPr>
            <a:r>
              <a:rPr lang="en-US" sz="1500" b="1" kern="1200" dirty="0">
                <a:solidFill>
                  <a:srgbClr val="1B3D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36317-3AE8-1A41-91B6-354524851404}"/>
              </a:ext>
            </a:extLst>
          </p:cNvPr>
          <p:cNvSpPr/>
          <p:nvPr/>
        </p:nvSpPr>
        <p:spPr>
          <a:xfrm>
            <a:off x="527865" y="1971446"/>
            <a:ext cx="2307907" cy="1042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1B3D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AND</a:t>
            </a:r>
          </a:p>
          <a:p>
            <a:pPr algn="ctr" defTabSz="685800">
              <a:buClrTx/>
            </a:pPr>
            <a:r>
              <a:rPr lang="en-US" sz="1500" b="1" kern="1200" dirty="0">
                <a:solidFill>
                  <a:srgbClr val="1B3D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E8EC33-E748-E645-B0B9-ED7F19059C7D}"/>
              </a:ext>
            </a:extLst>
          </p:cNvPr>
          <p:cNvSpPr/>
          <p:nvPr/>
        </p:nvSpPr>
        <p:spPr>
          <a:xfrm>
            <a:off x="3394958" y="2146323"/>
            <a:ext cx="2280354" cy="345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60EF3-622C-DD4B-B095-B736D4C9BD86}"/>
              </a:ext>
            </a:extLst>
          </p:cNvPr>
          <p:cNvSpPr/>
          <p:nvPr/>
        </p:nvSpPr>
        <p:spPr>
          <a:xfrm>
            <a:off x="3341091" y="2367898"/>
            <a:ext cx="2275389" cy="460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ts val="1800"/>
              </a:lnSpc>
              <a:buClrTx/>
            </a:pPr>
            <a:r>
              <a:rPr lang="en-US" sz="1500" b="1" kern="1200" dirty="0">
                <a:solidFill>
                  <a:srgbClr val="1B3D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COMPUTER INTERFACE</a:t>
            </a:r>
          </a:p>
          <a:p>
            <a:pPr algn="ctr" defTabSz="685800">
              <a:lnSpc>
                <a:spcPts val="1800"/>
              </a:lnSpc>
              <a:buClrTx/>
            </a:pPr>
            <a:endParaRPr lang="en-US" sz="135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8DE964-710E-8D48-A703-4AA54D83DD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149" y="4121946"/>
            <a:ext cx="974698" cy="9746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887C3D-0353-8647-B0E4-A5F500B0E9D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254" y="3386816"/>
            <a:ext cx="854572" cy="8545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E36BA2-FD89-2A43-85D6-FF26E61414C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244" y="3842366"/>
            <a:ext cx="761988" cy="7619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A16961-772C-3641-859F-DA50864B04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770" y="4701167"/>
            <a:ext cx="791618" cy="7916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6D6C0C-2009-954A-ACD4-A457B7112AB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490" y="3254371"/>
            <a:ext cx="838742" cy="8387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C4B3B82-A8C8-0E43-8F5E-B1834476C73E}"/>
              </a:ext>
            </a:extLst>
          </p:cNvPr>
          <p:cNvSpPr txBox="1"/>
          <p:nvPr/>
        </p:nvSpPr>
        <p:spPr>
          <a:xfrm>
            <a:off x="3389937" y="2779146"/>
            <a:ext cx="230086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Zoran </a:t>
            </a:r>
            <a:r>
              <a:rPr 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Nenadic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</a:t>
            </a:r>
          </a:p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Payam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Heydari</a:t>
            </a:r>
            <a:endParaRPr lang="en-US"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6F93F2-3AC8-764F-A8C6-B42934C33056}"/>
              </a:ext>
            </a:extLst>
          </p:cNvPr>
          <p:cNvSpPr txBox="1"/>
          <p:nvPr/>
        </p:nvSpPr>
        <p:spPr>
          <a:xfrm>
            <a:off x="6268344" y="2781787"/>
            <a:ext cx="2277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Mohammad Al </a:t>
            </a:r>
            <a:r>
              <a:rPr 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Faruque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190F06-68B0-464A-A3D9-14662E5882DE}"/>
              </a:ext>
            </a:extLst>
          </p:cNvPr>
          <p:cNvSpPr txBox="1"/>
          <p:nvPr/>
        </p:nvSpPr>
        <p:spPr>
          <a:xfrm>
            <a:off x="501388" y="2779146"/>
            <a:ext cx="230086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 </a:t>
            </a:r>
            <a:r>
              <a:rPr 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Samuelsen</a:t>
            </a: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</a:t>
            </a: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Jack </a:t>
            </a:r>
            <a:r>
              <a:rPr 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Brouwer</a:t>
            </a:r>
            <a:endParaRPr lang="en-US"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6586E61-6366-2F4F-BC06-D72D0C3C38B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571" y="3674465"/>
            <a:ext cx="1320154" cy="7700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643B10-7224-9141-8BD3-D5654E3F753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73" y="4059510"/>
            <a:ext cx="964383" cy="9643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E6E4F4-E6D3-E844-A743-0257DF1D319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533" y="4817297"/>
            <a:ext cx="769261" cy="769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68F311-77F0-5A41-91E3-28E4E8B6246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18" y="4906376"/>
            <a:ext cx="566223" cy="56622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193869D-37B5-3444-A8E8-DD5B222BAAB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85" y="4557425"/>
            <a:ext cx="960707" cy="4034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D2EE720-4637-4C41-9161-A1465077C39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993" y="4514801"/>
            <a:ext cx="995766" cy="5078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4D501-D1DA-464C-A500-4DE168F65D3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31" y="3397559"/>
            <a:ext cx="936448" cy="7491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6337CD-D7F3-DC4A-AB6D-CD24604B9F5A}"/>
              </a:ext>
            </a:extLst>
          </p:cNvPr>
          <p:cNvSpPr/>
          <p:nvPr/>
        </p:nvSpPr>
        <p:spPr>
          <a:xfrm>
            <a:off x="-4570" y="1816261"/>
            <a:ext cx="9148570" cy="330062"/>
          </a:xfrm>
          <a:prstGeom prst="rect">
            <a:avLst/>
          </a:prstGeom>
          <a:solidFill>
            <a:srgbClr val="0064A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1D61E7-3001-7149-ABC9-B6829D83010B}"/>
              </a:ext>
            </a:extLst>
          </p:cNvPr>
          <p:cNvSpPr/>
          <p:nvPr/>
        </p:nvSpPr>
        <p:spPr>
          <a:xfrm>
            <a:off x="1081186" y="1790250"/>
            <a:ext cx="6926580" cy="38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ts val="2220"/>
              </a:lnSpc>
              <a:buClrTx/>
            </a:pPr>
            <a:r>
              <a:rPr lang="en-US" sz="195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Recognition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EDA43B-250B-1F47-8434-B2C181ED16CD}"/>
              </a:ext>
            </a:extLst>
          </p:cNvPr>
          <p:cNvSpPr txBox="1"/>
          <p:nvPr/>
        </p:nvSpPr>
        <p:spPr>
          <a:xfrm>
            <a:off x="3992434" y="929107"/>
            <a:ext cx="49834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700" b="1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Impactful Research</a:t>
            </a:r>
          </a:p>
        </p:txBody>
      </p:sp>
    </p:spTree>
    <p:extLst>
      <p:ext uri="{BB962C8B-B14F-4D97-AF65-F5344CB8AC3E}">
        <p14:creationId xmlns:p14="http://schemas.microsoft.com/office/powerpoint/2010/main" val="1616753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B9C74-5C50-164D-8BF0-DC270DCF00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30" y="1626598"/>
            <a:ext cx="8226969" cy="5025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598" cy="914400"/>
          </a:xfrm>
        </p:spPr>
        <p:txBody>
          <a:bodyPr lIns="0" rIns="0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Donald Bren School of Information &amp; Computer Sciences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3851FF3-3EAB-E848-809E-A021E24A3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46215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rial" pitchFamily="34" charset="0"/>
                <a:cs typeface="Arial" pitchFamily="34" charset="0"/>
                <a:hlinkClick r:id="rId4"/>
              </a:rPr>
              <a:t>www.ics.uci.edu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230" y="1657360"/>
            <a:ext cx="3045370" cy="12001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Figures: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3,300 Undergraduates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830 Graduate students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100 Faculty Members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2A2CAA3-2A52-0D43-B191-38D38A0E417B}"/>
              </a:ext>
            </a:extLst>
          </p:cNvPr>
          <p:cNvSpPr txBox="1">
            <a:spLocks/>
          </p:cNvSpPr>
          <p:nvPr/>
        </p:nvSpPr>
        <p:spPr>
          <a:xfrm>
            <a:off x="6334126" y="5231402"/>
            <a:ext cx="2505074" cy="1420261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Departments: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Computer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Informatics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1780016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598" cy="914400"/>
          </a:xfrm>
        </p:spPr>
        <p:txBody>
          <a:bodyPr lIns="0" rIns="0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Donald Bren School of Information &amp; Computer Sciences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EF918A-8259-4226-866C-10533D1CBBFB}"/>
              </a:ext>
            </a:extLst>
          </p:cNvPr>
          <p:cNvGrpSpPr/>
          <p:nvPr/>
        </p:nvGrpSpPr>
        <p:grpSpPr>
          <a:xfrm>
            <a:off x="301625" y="1179934"/>
            <a:ext cx="4142178" cy="4087391"/>
            <a:chOff x="1798427" y="3831563"/>
            <a:chExt cx="3662748" cy="54498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2B1D3F-575C-49D3-A784-F73CBE9C3079}"/>
                </a:ext>
              </a:extLst>
            </p:cNvPr>
            <p:cNvSpPr/>
            <p:nvPr/>
          </p:nvSpPr>
          <p:spPr>
            <a:xfrm>
              <a:off x="1798427" y="3831563"/>
              <a:ext cx="3662748" cy="544985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outerShdw blurRad="63500" dist="635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B3B0CD-1251-48F9-AC69-6C60B6485EA0}"/>
                </a:ext>
              </a:extLst>
            </p:cNvPr>
            <p:cNvSpPr/>
            <p:nvPr/>
          </p:nvSpPr>
          <p:spPr>
            <a:xfrm>
              <a:off x="1893195" y="3991942"/>
              <a:ext cx="262852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b="1" kern="1200" dirty="0">
                  <a:solidFill>
                    <a:srgbClr val="365E91"/>
                  </a:solidFill>
                  <a:ea typeface="+mn-ea"/>
                </a:rPr>
                <a:t>GRADUATE PROGRAMS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746BC-C55C-48AB-A748-44801EA9380E}"/>
              </a:ext>
            </a:extLst>
          </p:cNvPr>
          <p:cNvSpPr txBox="1"/>
          <p:nvPr/>
        </p:nvSpPr>
        <p:spPr>
          <a:xfrm>
            <a:off x="408797" y="1609638"/>
            <a:ext cx="4291401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57175" indent="-257175" defTabSz="685800">
              <a:buClrTx/>
              <a:buChar char="•"/>
              <a:defRPr sz="1800" b="1" kern="120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Computer Science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Software Engineering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Informatics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Networked Systems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Statistics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Data Science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Embedded and Cyber-Physical Systems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50" dirty="0">
                <a:solidFill>
                  <a:schemeClr val="tx1"/>
                </a:solidFill>
                <a:effectLst/>
              </a:rPr>
              <a:t>Human-Computer Interaction and Design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C2CBCA-D355-4060-A638-B8B542752A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198" y="1179935"/>
            <a:ext cx="3958027" cy="4112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F1A50-1C24-4F5E-8BBE-2100F2A2888E}"/>
              </a:ext>
            </a:extLst>
          </p:cNvPr>
          <p:cNvSpPr txBox="1"/>
          <p:nvPr/>
        </p:nvSpPr>
        <p:spPr>
          <a:xfrm>
            <a:off x="301625" y="5473216"/>
            <a:ext cx="905827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b="1" kern="1200" dirty="0">
                <a:solidFill>
                  <a:srgbClr val="365E91"/>
                </a:solidFill>
                <a:ea typeface="+mn-ea"/>
              </a:rPr>
              <a:t>HIGHLIGHTS</a:t>
            </a:r>
          </a:p>
          <a:p>
            <a:r>
              <a:rPr lang="en-US" sz="1200" dirty="0"/>
              <a:t>Computer Science is UCI’s 2nd-largest undergraduate major.</a:t>
            </a:r>
          </a:p>
          <a:p>
            <a:r>
              <a:rPr lang="en-US" sz="1200" dirty="0"/>
              <a:t>Top 15 Computer Science Graduate Program among public universities, as ranked by U.S. News &amp; World Report.</a:t>
            </a:r>
          </a:p>
          <a:p>
            <a:r>
              <a:rPr lang="en-US" sz="1200" dirty="0"/>
              <a:t>Software engineering research is ranked #2 and HCI research is ranked #8 by CSRankings.org.</a:t>
            </a:r>
          </a:p>
          <a:p>
            <a:r>
              <a:rPr lang="en-US" sz="1200" dirty="0"/>
              <a:t>Game design program is ranked 3rd among public institutions by Animation Career Review.</a:t>
            </a:r>
          </a:p>
          <a:p>
            <a:r>
              <a:rPr lang="en-US" sz="1200" dirty="0"/>
              <a:t>Statistics received 2 of the 13 NSF Graduate Research Fellowships awarded to statistics students nationwide in 2019</a:t>
            </a:r>
          </a:p>
        </p:txBody>
      </p:sp>
    </p:spTree>
    <p:extLst>
      <p:ext uri="{BB962C8B-B14F-4D97-AF65-F5344CB8AC3E}">
        <p14:creationId xmlns:p14="http://schemas.microsoft.com/office/powerpoint/2010/main" val="3444603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598" cy="914400"/>
          </a:xfrm>
        </p:spPr>
        <p:txBody>
          <a:bodyPr lIns="0" rIns="0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Donald Bren School of Information &amp; Computer Sciences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29F3C6-BDF0-474F-B6EF-CEA3D17B0E49}"/>
              </a:ext>
            </a:extLst>
          </p:cNvPr>
          <p:cNvGrpSpPr/>
          <p:nvPr/>
        </p:nvGrpSpPr>
        <p:grpSpPr>
          <a:xfrm>
            <a:off x="88900" y="1137552"/>
            <a:ext cx="8902697" cy="5247590"/>
            <a:chOff x="1790508" y="4019495"/>
            <a:chExt cx="7085501" cy="76255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F3DF1E-2E76-4A8D-A971-A52BE1B821F1}"/>
                </a:ext>
              </a:extLst>
            </p:cNvPr>
            <p:cNvSpPr/>
            <p:nvPr/>
          </p:nvSpPr>
          <p:spPr>
            <a:xfrm>
              <a:off x="1790508" y="4019495"/>
              <a:ext cx="7085501" cy="7625560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outerShdw blurRad="63500" dist="635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322DAE-B08F-49F3-8276-81223B1F48EE}"/>
                </a:ext>
              </a:extLst>
            </p:cNvPr>
            <p:cNvSpPr/>
            <p:nvPr/>
          </p:nvSpPr>
          <p:spPr>
            <a:xfrm>
              <a:off x="1841049" y="4177536"/>
              <a:ext cx="6286930" cy="581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2000" b="1" kern="1200" dirty="0">
                  <a:solidFill>
                    <a:srgbClr val="365E91"/>
                  </a:solidFill>
                  <a:ea typeface="+mn-ea"/>
                </a:rPr>
                <a:t>ICS RESEARCH AREAS</a:t>
              </a:r>
            </a:p>
          </p:txBody>
        </p:sp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F5A77680-5C97-4420-8699-089708EB2280}"/>
              </a:ext>
            </a:extLst>
          </p:cNvPr>
          <p:cNvSpPr txBox="1">
            <a:spLocks/>
          </p:cNvSpPr>
          <p:nvPr/>
        </p:nvSpPr>
        <p:spPr>
          <a:xfrm>
            <a:off x="4076700" y="1647454"/>
            <a:ext cx="47244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57175" indent="-257175" defTabSz="685800">
              <a:buClrTx/>
              <a:buChar char="•"/>
              <a:defRPr sz="1800" b="1" kern="120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Algorithms and Complexity Theory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Artificial Intelligence and Machine Learning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Biomedical Informatics And Computational Biology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Computational-Social Relationships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Computer Architecture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Computer Games and Virtual Worlds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Computer Graphics and Visualization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Computer-Supported Cooperative Work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Computer Vision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Database Systems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Design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Educational Technology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Embedded Systems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Environmental Informatics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Health Informatics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Human-Computer Interaction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Information Retrieval and Visualization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Interactive and Collaborative Technologies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22A0D00-B013-5A48-AD2A-3BD50810F633}"/>
              </a:ext>
            </a:extLst>
          </p:cNvPr>
          <p:cNvSpPr txBox="1">
            <a:spLocks/>
          </p:cNvSpPr>
          <p:nvPr/>
        </p:nvSpPr>
        <p:spPr>
          <a:xfrm>
            <a:off x="358777" y="1645383"/>
            <a:ext cx="399097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57175" indent="-257175" defTabSz="685800">
              <a:buClrTx/>
              <a:buChar char="•"/>
              <a:defRPr sz="1800" b="1" kern="120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Medical Informatics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Mobile and Ubiquitous Computing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Multimedia Computing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Networks and Distributed Systems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Operating Systems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Organization Studies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Privacy and Personalization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Programming Languages and Software Engineering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Science and Technology Studies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Scientific and Numerical Computing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Security, Privacy, Cryptography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Social Informatics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Software Engineering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Software Systems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Statistics and Statistical Theory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Sustainability and Green IT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Arial"/>
                <a:cs typeface="Arial"/>
              </a:rPr>
              <a:t>Ubiquitous Computing</a:t>
            </a:r>
          </a:p>
          <a:p>
            <a:pPr marL="0" indent="0">
              <a:buNone/>
            </a:pP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39494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"/>
          <p:cNvSpPr txBox="1">
            <a:spLocks noGrp="1"/>
          </p:cNvSpPr>
          <p:nvPr>
            <p:ph type="title"/>
          </p:nvPr>
        </p:nvSpPr>
        <p:spPr>
          <a:xfrm>
            <a:off x="0" y="164144"/>
            <a:ext cx="850841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to do after graduation?</a:t>
            </a:r>
            <a:endParaRPr/>
          </a:p>
        </p:txBody>
      </p:sp>
      <p:sp>
        <p:nvSpPr>
          <p:cNvPr id="207" name="Google Shape;207;p2"/>
          <p:cNvSpPr txBox="1"/>
          <p:nvPr/>
        </p:nvSpPr>
        <p:spPr>
          <a:xfrm>
            <a:off x="1676400" y="1984194"/>
            <a:ext cx="4800136" cy="349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3375" marR="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ook Antiqua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a job</a:t>
            </a:r>
            <a:endParaRPr/>
          </a:p>
          <a:p>
            <a:pPr marL="333375" marR="0" lvl="0" indent="-333375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3375" marR="0" lvl="0" indent="-333375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3375" marR="0" lvl="0" indent="-333375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3375" marR="0" lvl="0" indent="-333375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ook Antiqua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more, become </a:t>
            </a:r>
            <a:b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expert and </a:t>
            </a:r>
            <a:r>
              <a:rPr lang="en-US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</a:t>
            </a: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your field </a:t>
            </a:r>
            <a:endParaRPr/>
          </a:p>
          <a:p>
            <a:pPr marL="333375" marR="0" lvl="0" indent="-333375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470" y="715178"/>
            <a:ext cx="183832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1352376"/>
            <a:ext cx="2043576" cy="207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881185"/>
            <a:ext cx="1848465" cy="206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5145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9AF6D2-562C-8B43-9E05-5460D10516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063" y="1324846"/>
            <a:ext cx="2404069" cy="608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6A6F0-3F7C-5246-BCC3-15BC89B9E1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1543050" cy="15440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20553D0-4A52-E34D-81C0-61AED14B7747}"/>
              </a:ext>
            </a:extLst>
          </p:cNvPr>
          <p:cNvGrpSpPr/>
          <p:nvPr/>
        </p:nvGrpSpPr>
        <p:grpSpPr>
          <a:xfrm>
            <a:off x="55841" y="2864856"/>
            <a:ext cx="1556222" cy="558897"/>
            <a:chOff x="1798427" y="3831563"/>
            <a:chExt cx="2074963" cy="7451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0A70D3-4153-1D4E-A74E-F6E4688BECF7}"/>
                </a:ext>
              </a:extLst>
            </p:cNvPr>
            <p:cNvSpPr/>
            <p:nvPr/>
          </p:nvSpPr>
          <p:spPr>
            <a:xfrm>
              <a:off x="1798427" y="3831563"/>
              <a:ext cx="2025054" cy="745196"/>
            </a:xfrm>
            <a:prstGeom prst="rect">
              <a:avLst/>
            </a:prstGeom>
            <a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63500" dist="635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C9E686-362D-9744-A26F-8B8E27D116B4}"/>
                </a:ext>
              </a:extLst>
            </p:cNvPr>
            <p:cNvSpPr/>
            <p:nvPr/>
          </p:nvSpPr>
          <p:spPr>
            <a:xfrm>
              <a:off x="1829108" y="4019495"/>
              <a:ext cx="2044282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350" b="1" kern="1200" dirty="0">
                  <a:solidFill>
                    <a:srgbClr val="365E91"/>
                  </a:solidFill>
                  <a:ea typeface="+mn-ea"/>
                </a:rPr>
                <a:t>DEPARTMENTS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79CD5E1-A335-DD44-AE89-85390CF9CBF9}"/>
              </a:ext>
            </a:extLst>
          </p:cNvPr>
          <p:cNvSpPr txBox="1"/>
          <p:nvPr/>
        </p:nvSpPr>
        <p:spPr>
          <a:xfrm>
            <a:off x="4016132" y="3691038"/>
            <a:ext cx="4648929" cy="1754326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 defTabSz="685800">
              <a:buClrTx/>
              <a:buFont typeface="Arial"/>
              <a:buChar char="•"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Biomedical Engineering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57175" indent="-257175" defTabSz="685800">
              <a:buClrTx/>
              <a:buFont typeface="Arial"/>
              <a:buChar char="•"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Chemical &amp; Biomolecular Engineering</a:t>
            </a:r>
          </a:p>
          <a:p>
            <a:pPr marL="257175" indent="-257175" defTabSz="685800">
              <a:buClrTx/>
              <a:buFont typeface="Arial"/>
              <a:buChar char="•"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Civil and Environmental Engineering</a:t>
            </a:r>
          </a:p>
          <a:p>
            <a:pPr marL="257175" indent="-257175" defTabSz="685800">
              <a:buClrTx/>
              <a:buFont typeface="Arial"/>
              <a:buChar char="•"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Electrical Engineering and Computer Science</a:t>
            </a:r>
          </a:p>
          <a:p>
            <a:pPr marL="257175" indent="-257175" defTabSz="685800">
              <a:buClrTx/>
              <a:buFont typeface="Arial"/>
              <a:buChar char="•"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Materials Science &amp; Engineering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/>
              <a:buChar char="•"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Mechanical and Aerospace Engineering</a:t>
            </a:r>
          </a:p>
        </p:txBody>
      </p:sp>
    </p:spTree>
    <p:extLst>
      <p:ext uri="{BB962C8B-B14F-4D97-AF65-F5344CB8AC3E}">
        <p14:creationId xmlns:p14="http://schemas.microsoft.com/office/powerpoint/2010/main" val="2298872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332800-6BAD-A04A-A089-69987644F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914400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0" y="1718048"/>
            <a:ext cx="2057400" cy="205740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976" y="1718048"/>
            <a:ext cx="2057400" cy="205740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73" y="1718048"/>
            <a:ext cx="2057400" cy="205740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570" y="1718048"/>
            <a:ext cx="2057400" cy="205740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0" y="3913067"/>
            <a:ext cx="2057400" cy="2057400"/>
          </a:xfrm>
          <a:prstGeom prst="rect">
            <a:avLst/>
          </a:prstGeom>
        </p:spPr>
      </p:pic>
      <p:pic>
        <p:nvPicPr>
          <p:cNvPr id="33" name="Picture 32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976" y="3913067"/>
            <a:ext cx="2057400" cy="2057400"/>
          </a:xfrm>
          <a:prstGeom prst="rect">
            <a:avLst/>
          </a:prstGeom>
        </p:spPr>
      </p:pic>
      <p:pic>
        <p:nvPicPr>
          <p:cNvPr id="34" name="Picture 33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73" y="3913067"/>
            <a:ext cx="2057400" cy="2057400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570" y="3913067"/>
            <a:ext cx="2057400" cy="2057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5298" y="980705"/>
            <a:ext cx="739176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>
              <a:buClrTx/>
            </a:pPr>
            <a:r>
              <a:rPr lang="en-US" sz="4050" b="1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3600" b="1" kern="1200" dirty="0">
                <a:solidFill>
                  <a:srgbClr val="255699"/>
                </a:solidFill>
                <a:latin typeface="Arial" charset="0"/>
                <a:ea typeface="Arial" charset="0"/>
                <a:cs typeface="Arial" charset="0"/>
              </a:rPr>
              <a:t>Some of Our Graduate Programs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A2169A-FB35-DD44-8E62-83A77855DA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1572" y="434514"/>
            <a:ext cx="1657351" cy="1657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313CA-5361-424E-9266-D5BDAE8AB96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0" y="1184345"/>
            <a:ext cx="694166" cy="3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114" y="58220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https://engineering.uci.edu/dept/mae/research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6" y="291792"/>
            <a:ext cx="7752938" cy="5873034"/>
          </a:xfrm>
        </p:spPr>
      </p:pic>
    </p:spTree>
    <p:extLst>
      <p:ext uri="{BB962C8B-B14F-4D97-AF65-F5344CB8AC3E}">
        <p14:creationId xmlns:p14="http://schemas.microsoft.com/office/powerpoint/2010/main" val="2814276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"/>
          <p:cNvSpPr txBox="1">
            <a:spLocks noGrp="1"/>
          </p:cNvSpPr>
          <p:nvPr>
            <p:ph type="title"/>
          </p:nvPr>
        </p:nvSpPr>
        <p:spPr>
          <a:xfrm>
            <a:off x="1143000" y="190226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1. </a:t>
            </a:r>
            <a:r>
              <a:rPr lang="en-US" sz="3500" dirty="0" err="1"/>
              <a:t>Balsells</a:t>
            </a:r>
            <a:r>
              <a:rPr lang="en-US" sz="3500" dirty="0"/>
              <a:t> Mobility Program</a:t>
            </a:r>
            <a:endParaRPr dirty="0"/>
          </a:p>
        </p:txBody>
      </p:sp>
      <p:sp>
        <p:nvSpPr>
          <p:cNvPr id="385" name="Google Shape;385;p17"/>
          <p:cNvSpPr txBox="1">
            <a:spLocks noGrp="1"/>
          </p:cNvSpPr>
          <p:nvPr>
            <p:ph type="body" idx="1"/>
          </p:nvPr>
        </p:nvSpPr>
        <p:spPr>
          <a:xfrm>
            <a:off x="202425" y="1446600"/>
            <a:ext cx="6579000" cy="4777500"/>
          </a:xfrm>
          <a:prstGeom prst="rect">
            <a:avLst/>
          </a:prstGeom>
          <a:solidFill>
            <a:srgbClr val="D6BF84"/>
          </a:solidFill>
          <a:ln w="28575" cap="flat" cmpd="sng">
            <a:solidFill>
              <a:srgbClr val="D6BF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endParaRPr lang="en-US" sz="24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Carry out B.S. or M.S. project or thesis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683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6 months at UC Irvine </a:t>
            </a:r>
          </a:p>
          <a:p>
            <a:pPr marL="342900" lvl="0" indent="-3683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Partial funding provided $7,800</a:t>
            </a:r>
          </a:p>
          <a:p>
            <a:pPr marL="342900" lvl="0" indent="-3683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Approximately 3-4 positions per year</a:t>
            </a:r>
          </a:p>
          <a:p>
            <a:pPr marL="342900" lvl="0" indent="-368300" algn="l" rtl="0">
              <a:spcBef>
                <a:spcPts val="900"/>
              </a:spcBef>
              <a:spcAft>
                <a:spcPts val="0"/>
              </a:spcAft>
              <a:buClr>
                <a:srgbClr val="980000"/>
              </a:buClr>
              <a:buSzPts val="2200"/>
              <a:buChar char="•"/>
            </a:pPr>
            <a:r>
              <a:rPr lang="en-US" sz="24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Significant preference given to those students who want to </a:t>
            </a:r>
            <a:r>
              <a:rPr lang="en-US" sz="2400" b="1" u="sng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continue as graduate students at UCI after the mobility visit.</a:t>
            </a:r>
            <a:endParaRPr sz="2400" u="sng" dirty="0">
              <a:solidFill>
                <a:srgbClr val="980000"/>
              </a:solidFill>
            </a:endParaRPr>
          </a:p>
        </p:txBody>
      </p:sp>
      <p:pic>
        <p:nvPicPr>
          <p:cNvPr id="386" name="Google Shape;386;p17" descr="Image14a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934" y="1446605"/>
            <a:ext cx="1919154" cy="27670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7" name="Google Shape;387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1205" y="4784271"/>
            <a:ext cx="1915883" cy="1436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6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to Apply for the Mobility Program</a:t>
            </a:r>
            <a:endParaRPr dirty="0"/>
          </a:p>
        </p:txBody>
      </p:sp>
      <p:sp>
        <p:nvSpPr>
          <p:cNvPr id="394" name="Google Shape;394;p18"/>
          <p:cNvSpPr txBox="1">
            <a:spLocks noGrp="1"/>
          </p:cNvSpPr>
          <p:nvPr>
            <p:ph type="body" idx="1"/>
          </p:nvPr>
        </p:nvSpPr>
        <p:spPr>
          <a:xfrm>
            <a:off x="381000" y="1618024"/>
            <a:ext cx="8382000" cy="4206900"/>
          </a:xfrm>
          <a:prstGeom prst="rect">
            <a:avLst/>
          </a:prstGeom>
          <a:solidFill>
            <a:srgbClr val="D6BF84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Students interested in the Mobility Program should:</a:t>
            </a:r>
            <a:endParaRPr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en-US" sz="2200" u="sng" dirty="0">
                <a:latin typeface="Arial"/>
                <a:ea typeface="Arial"/>
                <a:cs typeface="Arial"/>
                <a:sym typeface="Arial"/>
              </a:rPr>
              <a:t>strongly interested in applying for the </a:t>
            </a:r>
            <a:r>
              <a:rPr lang="en-US" sz="2200" u="sng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PhD program</a:t>
            </a:r>
            <a:endParaRPr sz="2200" u="sng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Have a strong academic record and at least intermediate English proficiency </a:t>
            </a:r>
            <a:endParaRPr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Provide letter of interest, curriculum vita, and academic transcript (all in English) to: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UC Irvine: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Balsells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Fellowship Program at </a:t>
            </a:r>
            <a:r>
              <a:rPr lang="en-US" sz="1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balsells@uci.edu</a:t>
            </a:r>
            <a:endParaRPr lang="en-US" sz="18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spcBef>
                <a:spcPts val="360"/>
              </a:spcBef>
              <a:buSzPts val="18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  <a:hlinkClick r:id="rId5"/>
              </a:rPr>
              <a:t>https://balsells.eng.uci.edu/balsells-mobility-program/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for more information.</a:t>
            </a:r>
          </a:p>
          <a:p>
            <a:pPr marL="457200" lvl="1" indent="0">
              <a:spcBef>
                <a:spcPts val="360"/>
              </a:spcBef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86666"/>
          </a:schemeClr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22" descr="J:\Dept\Deans Assistant\My Pictures\UCI_Balsells Pictur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Balsells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Eligibility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8" name="Google Shape;458;p22"/>
          <p:cNvSpPr txBox="1">
            <a:spLocks noGrp="1"/>
          </p:cNvSpPr>
          <p:nvPr>
            <p:ph type="body" idx="1"/>
          </p:nvPr>
        </p:nvSpPr>
        <p:spPr>
          <a:xfrm>
            <a:off x="647700" y="1724946"/>
            <a:ext cx="7848600" cy="2860200"/>
          </a:xfrm>
          <a:prstGeom prst="rect">
            <a:avLst/>
          </a:prstGeom>
          <a:solidFill>
            <a:srgbClr val="D6BF84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3000"/>
              <a:buNone/>
            </a:pPr>
            <a:r>
              <a:rPr lang="en-US" sz="3000" b="1" dirty="0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Who can apply? 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Spanish citizens who are residents of Catalonia; speak English, Catalan and Spanish; and are graduates from Catalan university majoring in engineering or related fields.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"/>
          <p:cNvSpPr txBox="1">
            <a:spLocks noGrp="1"/>
          </p:cNvSpPr>
          <p:nvPr>
            <p:ph type="title"/>
          </p:nvPr>
        </p:nvSpPr>
        <p:spPr>
          <a:xfrm>
            <a:off x="0" y="130628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Timeline for Mobility Program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7" name="Google Shape;477;p24"/>
          <p:cNvGrpSpPr/>
          <p:nvPr/>
        </p:nvGrpSpPr>
        <p:grpSpPr>
          <a:xfrm>
            <a:off x="130628" y="2090058"/>
            <a:ext cx="8882742" cy="3375283"/>
            <a:chOff x="-13067" y="1704703"/>
            <a:chExt cx="11843657" cy="4500376"/>
          </a:xfrm>
        </p:grpSpPr>
        <p:sp>
          <p:nvSpPr>
            <p:cNvPr id="478" name="Google Shape;478;p24"/>
            <p:cNvSpPr txBox="1"/>
            <p:nvPr/>
          </p:nvSpPr>
          <p:spPr>
            <a:xfrm>
              <a:off x="-13067" y="1704703"/>
              <a:ext cx="7881258" cy="4500323"/>
            </a:xfrm>
            <a:prstGeom prst="rect">
              <a:avLst/>
            </a:prstGeom>
            <a:solidFill>
              <a:srgbClr val="D6BF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This presentation ……………………………….…....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Apply for Mobility at UCI……………………….…….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Start Mobility…………………………………………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Take GRE and TOEFL or IELTS exams ………….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Complete graduate application…………………….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Admissions decision by the university……….….</a:t>
              </a:r>
              <a:endPara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Decisions on financial support announced……..…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Fall term of graduate school starts………………...</a:t>
              </a:r>
              <a:endParaRPr dirty="0"/>
            </a:p>
          </p:txBody>
        </p:sp>
        <p:sp>
          <p:nvSpPr>
            <p:cNvPr id="479" name="Google Shape;479;p24"/>
            <p:cNvSpPr txBox="1"/>
            <p:nvPr/>
          </p:nvSpPr>
          <p:spPr>
            <a:xfrm>
              <a:off x="7868191" y="1704703"/>
              <a:ext cx="3962399" cy="4500376"/>
            </a:xfrm>
            <a:prstGeom prst="rect">
              <a:avLst/>
            </a:prstGeom>
            <a:solidFill>
              <a:srgbClr val="D6BF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When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Nov 2023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Feb 2024</a:t>
              </a:r>
              <a:endPara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Fall 2024 or Spring 2025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 2024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Dec 2024</a:t>
              </a:r>
              <a:endPara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Mar 202</a:t>
              </a:r>
              <a:r>
                <a:rPr lang="en-US" sz="2000" dirty="0">
                  <a:solidFill>
                    <a:schemeClr val="dk1"/>
                  </a:solidFill>
                </a:rPr>
                <a:t>5</a:t>
              </a:r>
              <a:endParaRPr dirty="0"/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 2025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5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Sep 2025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24"/>
          <p:cNvSpPr txBox="1"/>
          <p:nvPr/>
        </p:nvSpPr>
        <p:spPr>
          <a:xfrm>
            <a:off x="305025" y="1028650"/>
            <a:ext cx="84912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undergraduate students currently in their 3</a:t>
            </a:r>
            <a:r>
              <a:rPr lang="en-US" sz="2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year or M</a:t>
            </a:r>
            <a:r>
              <a:rPr lang="en-US" sz="2600" dirty="0">
                <a:solidFill>
                  <a:schemeClr val="dk1"/>
                </a:solidFill>
              </a:rPr>
              <a:t>S students in their first year (finishing next year)</a:t>
            </a:r>
            <a:endParaRPr dirty="0"/>
          </a:p>
        </p:txBody>
      </p:sp>
      <p:sp>
        <p:nvSpPr>
          <p:cNvPr id="2" name="Fletxa: avall 1">
            <a:extLst>
              <a:ext uri="{FF2B5EF4-FFF2-40B4-BE49-F238E27FC236}">
                <a16:creationId xmlns:a16="http://schemas.microsoft.com/office/drawing/2014/main" id="{07BD516A-13A8-4982-8FC0-41B5D63109BA}"/>
              </a:ext>
            </a:extLst>
          </p:cNvPr>
          <p:cNvSpPr/>
          <p:nvPr/>
        </p:nvSpPr>
        <p:spPr>
          <a:xfrm flipH="1">
            <a:off x="7355021" y="3746380"/>
            <a:ext cx="344899" cy="479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14042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II. </a:t>
            </a:r>
            <a:r>
              <a:rPr lang="en-US" dirty="0" err="1"/>
              <a:t>Balsells</a:t>
            </a:r>
            <a:r>
              <a:rPr lang="en-US" dirty="0"/>
              <a:t> Graduate Program</a:t>
            </a:r>
            <a:endParaRPr dirty="0"/>
          </a:p>
        </p:txBody>
      </p:sp>
      <p:sp>
        <p:nvSpPr>
          <p:cNvPr id="401" name="Google Shape;401;p19"/>
          <p:cNvSpPr txBox="1"/>
          <p:nvPr/>
        </p:nvSpPr>
        <p:spPr>
          <a:xfrm>
            <a:off x="304800" y="990600"/>
            <a:ext cx="8382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Master’s: 1.5 </a:t>
            </a:r>
            <a:r>
              <a:rPr lang="en-US" sz="2800" b="1" dirty="0">
                <a:solidFill>
                  <a:schemeClr val="dk1"/>
                </a:solidFill>
              </a:rPr>
              <a:t>years 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thesis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2" name="Google Shape;402;p19"/>
          <p:cNvGrpSpPr/>
          <p:nvPr/>
        </p:nvGrpSpPr>
        <p:grpSpPr>
          <a:xfrm>
            <a:off x="457200" y="1628775"/>
            <a:ext cx="8059429" cy="1371600"/>
            <a:chOff x="416017" y="2740025"/>
            <a:chExt cx="8335963" cy="1603375"/>
          </a:xfrm>
        </p:grpSpPr>
        <p:sp>
          <p:nvSpPr>
            <p:cNvPr id="403" name="Google Shape;403;p19"/>
            <p:cNvSpPr/>
            <p:nvPr/>
          </p:nvSpPr>
          <p:spPr>
            <a:xfrm>
              <a:off x="416017" y="3581400"/>
              <a:ext cx="4800600" cy="762000"/>
            </a:xfrm>
            <a:custGeom>
              <a:avLst/>
              <a:gdLst/>
              <a:ahLst/>
              <a:cxnLst/>
              <a:rect l="l" t="t" r="r" b="b"/>
              <a:pathLst>
                <a:path w="3895" h="425" extrusionOk="0">
                  <a:moveTo>
                    <a:pt x="14" y="0"/>
                  </a:moveTo>
                  <a:lnTo>
                    <a:pt x="3621" y="178"/>
                  </a:lnTo>
                  <a:lnTo>
                    <a:pt x="3895" y="226"/>
                  </a:lnTo>
                  <a:lnTo>
                    <a:pt x="3600" y="295"/>
                  </a:lnTo>
                  <a:lnTo>
                    <a:pt x="0" y="425"/>
                  </a:lnTo>
                  <a:lnTo>
                    <a:pt x="14" y="0"/>
                  </a:lnTo>
                  <a:close/>
                </a:path>
              </a:pathLst>
            </a:custGeom>
            <a:gradFill>
              <a:gsLst>
                <a:gs pos="0">
                  <a:srgbClr val="9AC19A"/>
                </a:gs>
                <a:gs pos="100000">
                  <a:srgbClr val="CCFFCC"/>
                </a:gs>
              </a:gsLst>
              <a:lin ang="10800000" scaled="0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416017" y="3048000"/>
              <a:ext cx="5735638" cy="762000"/>
            </a:xfrm>
            <a:custGeom>
              <a:avLst/>
              <a:gdLst/>
              <a:ahLst/>
              <a:cxnLst/>
              <a:rect l="l" t="t" r="r" b="b"/>
              <a:pathLst>
                <a:path w="3613" h="480" extrusionOk="0">
                  <a:moveTo>
                    <a:pt x="6" y="171"/>
                  </a:moveTo>
                  <a:lnTo>
                    <a:pt x="3201" y="0"/>
                  </a:lnTo>
                  <a:lnTo>
                    <a:pt x="3613" y="240"/>
                  </a:lnTo>
                  <a:lnTo>
                    <a:pt x="3201" y="480"/>
                  </a:lnTo>
                  <a:lnTo>
                    <a:pt x="0" y="288"/>
                  </a:lnTo>
                  <a:lnTo>
                    <a:pt x="6" y="171"/>
                  </a:lnTo>
                  <a:close/>
                </a:path>
              </a:pathLst>
            </a:custGeom>
            <a:gradFill>
              <a:gsLst>
                <a:gs pos="0">
                  <a:srgbClr val="5E7575"/>
                </a:gs>
                <a:gs pos="100000">
                  <a:srgbClr val="CCFFFF"/>
                </a:gs>
              </a:gsLst>
              <a:lin ang="10800000" scaled="0"/>
            </a:gradFill>
            <a:ln w="9525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9"/>
            <p:cNvSpPr txBox="1"/>
            <p:nvPr/>
          </p:nvSpPr>
          <p:spPr>
            <a:xfrm>
              <a:off x="7045417" y="2740025"/>
              <a:ext cx="1503363" cy="460375"/>
            </a:xfrm>
            <a:prstGeom prst="rect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Industry </a:t>
              </a:r>
              <a:endParaRPr/>
            </a:p>
          </p:txBody>
        </p:sp>
        <p:sp>
          <p:nvSpPr>
            <p:cNvPr id="406" name="Google Shape;406;p19"/>
            <p:cNvSpPr txBox="1"/>
            <p:nvPr/>
          </p:nvSpPr>
          <p:spPr>
            <a:xfrm>
              <a:off x="3780864" y="3107631"/>
              <a:ext cx="1973100" cy="5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/>
            </a:p>
          </p:txBody>
        </p:sp>
        <p:sp>
          <p:nvSpPr>
            <p:cNvPr id="407" name="Google Shape;407;p19"/>
            <p:cNvSpPr txBox="1"/>
            <p:nvPr/>
          </p:nvSpPr>
          <p:spPr>
            <a:xfrm>
              <a:off x="570018" y="3657607"/>
              <a:ext cx="1632300" cy="5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Courses</a:t>
              </a:r>
              <a:endParaRPr/>
            </a:p>
          </p:txBody>
        </p:sp>
        <p:sp>
          <p:nvSpPr>
            <p:cNvPr id="408" name="Google Shape;408;p19"/>
            <p:cNvSpPr txBox="1"/>
            <p:nvPr/>
          </p:nvSpPr>
          <p:spPr>
            <a:xfrm>
              <a:off x="7045417" y="3810000"/>
              <a:ext cx="1706563" cy="398463"/>
            </a:xfrm>
            <a:prstGeom prst="rect">
              <a:avLst/>
            </a:prstGeom>
            <a:solidFill>
              <a:srgbClr val="C5D8F1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Government</a:t>
              </a:r>
              <a:endParaRPr/>
            </a:p>
          </p:txBody>
        </p:sp>
        <p:sp>
          <p:nvSpPr>
            <p:cNvPr id="409" name="Google Shape;409;p19"/>
            <p:cNvSpPr txBox="1"/>
            <p:nvPr/>
          </p:nvSpPr>
          <p:spPr>
            <a:xfrm rot="-5400000">
              <a:off x="5780180" y="3255962"/>
              <a:ext cx="1100138" cy="398463"/>
            </a:xfrm>
            <a:prstGeom prst="rect">
              <a:avLst/>
            </a:prstGeom>
            <a:gradFill>
              <a:gsLst>
                <a:gs pos="0">
                  <a:srgbClr val="17462F">
                    <a:alpha val="98823"/>
                  </a:srgbClr>
                </a:gs>
                <a:gs pos="50000">
                  <a:srgbClr val="339966"/>
                </a:gs>
                <a:gs pos="100000">
                  <a:srgbClr val="17462F">
                    <a:alpha val="9882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Thesis</a:t>
              </a:r>
              <a:endParaRPr/>
            </a:p>
          </p:txBody>
        </p:sp>
        <p:cxnSp>
          <p:nvCxnSpPr>
            <p:cNvPr id="410" name="Google Shape;410;p19"/>
            <p:cNvCxnSpPr>
              <a:endCxn id="405" idx="1"/>
            </p:cNvCxnSpPr>
            <p:nvPr/>
          </p:nvCxnSpPr>
          <p:spPr>
            <a:xfrm rot="10800000" flipH="1">
              <a:off x="6529417" y="2970212"/>
              <a:ext cx="516000" cy="474600"/>
            </a:xfrm>
            <a:prstGeom prst="bentConnector3">
              <a:avLst>
                <a:gd name="adj1" fmla="val 84116"/>
              </a:avLst>
            </a:prstGeom>
            <a:noFill/>
            <a:ln w="2555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11" name="Google Shape;411;p19"/>
            <p:cNvCxnSpPr>
              <a:endCxn id="408" idx="1"/>
            </p:cNvCxnSpPr>
            <p:nvPr/>
          </p:nvCxnSpPr>
          <p:spPr>
            <a:xfrm>
              <a:off x="6529417" y="3447331"/>
              <a:ext cx="516000" cy="561900"/>
            </a:xfrm>
            <a:prstGeom prst="bentConnector3">
              <a:avLst>
                <a:gd name="adj1" fmla="val 84116"/>
              </a:avLst>
            </a:prstGeom>
            <a:noFill/>
            <a:ln w="2555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12" name="Google Shape;412;p19"/>
            <p:cNvCxnSpPr/>
            <p:nvPr/>
          </p:nvCxnSpPr>
          <p:spPr>
            <a:xfrm rot="10800000" flipH="1">
              <a:off x="6529481" y="2980531"/>
              <a:ext cx="515937" cy="474662"/>
            </a:xfrm>
            <a:prstGeom prst="bentConnector3">
              <a:avLst>
                <a:gd name="adj1" fmla="val 84116"/>
              </a:avLst>
            </a:prstGeom>
            <a:noFill/>
            <a:ln w="2555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13" name="Google Shape;413;p19"/>
            <p:cNvCxnSpPr/>
            <p:nvPr/>
          </p:nvCxnSpPr>
          <p:spPr>
            <a:xfrm>
              <a:off x="6529481" y="3456781"/>
              <a:ext cx="515937" cy="561975"/>
            </a:xfrm>
            <a:prstGeom prst="bentConnector3">
              <a:avLst>
                <a:gd name="adj1" fmla="val 84116"/>
              </a:avLst>
            </a:prstGeom>
            <a:noFill/>
            <a:ln w="2555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414" name="Google Shape;414;p19"/>
          <p:cNvSpPr txBox="1"/>
          <p:nvPr/>
        </p:nvSpPr>
        <p:spPr>
          <a:xfrm>
            <a:off x="685800" y="3349625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Ph.D.: 3-4 additional years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" name="Google Shape;415;p19"/>
          <p:cNvGrpSpPr/>
          <p:nvPr/>
        </p:nvGrpSpPr>
        <p:grpSpPr>
          <a:xfrm>
            <a:off x="457200" y="3886198"/>
            <a:ext cx="8153200" cy="2565320"/>
            <a:chOff x="228600" y="2114058"/>
            <a:chExt cx="8716963" cy="3223117"/>
          </a:xfrm>
        </p:grpSpPr>
        <p:sp>
          <p:nvSpPr>
            <p:cNvPr id="416" name="Google Shape;416;p19"/>
            <p:cNvSpPr/>
            <p:nvPr/>
          </p:nvSpPr>
          <p:spPr>
            <a:xfrm>
              <a:off x="341426" y="3048000"/>
              <a:ext cx="5735638" cy="762000"/>
            </a:xfrm>
            <a:custGeom>
              <a:avLst/>
              <a:gdLst/>
              <a:ahLst/>
              <a:cxnLst/>
              <a:rect l="l" t="t" r="r" b="b"/>
              <a:pathLst>
                <a:path w="3613" h="480" extrusionOk="0">
                  <a:moveTo>
                    <a:pt x="6" y="171"/>
                  </a:moveTo>
                  <a:lnTo>
                    <a:pt x="3201" y="0"/>
                  </a:lnTo>
                  <a:lnTo>
                    <a:pt x="3613" y="240"/>
                  </a:lnTo>
                  <a:lnTo>
                    <a:pt x="3201" y="480"/>
                  </a:lnTo>
                  <a:lnTo>
                    <a:pt x="0" y="288"/>
                  </a:lnTo>
                  <a:lnTo>
                    <a:pt x="6" y="171"/>
                  </a:lnTo>
                  <a:close/>
                </a:path>
              </a:pathLst>
            </a:custGeom>
            <a:gradFill>
              <a:gsLst>
                <a:gs pos="0">
                  <a:srgbClr val="5E7575"/>
                </a:gs>
                <a:gs pos="100000">
                  <a:srgbClr val="CCFFFF"/>
                </a:gs>
              </a:gsLst>
              <a:lin ang="10800000" scaled="0"/>
            </a:gradFill>
            <a:ln w="9525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228600" y="3810000"/>
              <a:ext cx="4800600" cy="762000"/>
            </a:xfrm>
            <a:custGeom>
              <a:avLst/>
              <a:gdLst/>
              <a:ahLst/>
              <a:cxnLst/>
              <a:rect l="l" t="t" r="r" b="b"/>
              <a:pathLst>
                <a:path w="3895" h="425" extrusionOk="0">
                  <a:moveTo>
                    <a:pt x="14" y="0"/>
                  </a:moveTo>
                  <a:lnTo>
                    <a:pt x="3621" y="178"/>
                  </a:lnTo>
                  <a:lnTo>
                    <a:pt x="3895" y="226"/>
                  </a:lnTo>
                  <a:lnTo>
                    <a:pt x="3600" y="295"/>
                  </a:lnTo>
                  <a:lnTo>
                    <a:pt x="0" y="425"/>
                  </a:lnTo>
                  <a:lnTo>
                    <a:pt x="14" y="0"/>
                  </a:lnTo>
                  <a:close/>
                </a:path>
              </a:pathLst>
            </a:custGeom>
            <a:gradFill>
              <a:gsLst>
                <a:gs pos="0">
                  <a:srgbClr val="9AC19A"/>
                </a:gs>
                <a:gs pos="100000">
                  <a:srgbClr val="CCFFCC"/>
                </a:gs>
              </a:gsLst>
              <a:lin ang="10800000" scaled="0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9"/>
            <p:cNvSpPr txBox="1"/>
            <p:nvPr/>
          </p:nvSpPr>
          <p:spPr>
            <a:xfrm rot="-5400000">
              <a:off x="953406" y="3430831"/>
              <a:ext cx="3063653" cy="430108"/>
            </a:xfrm>
            <a:prstGeom prst="rect">
              <a:avLst/>
            </a:prstGeom>
            <a:gradFill>
              <a:gsLst>
                <a:gs pos="0">
                  <a:srgbClr val="751700"/>
                </a:gs>
                <a:gs pos="50000">
                  <a:srgbClr val="FF3300"/>
                </a:gs>
                <a:gs pos="100000">
                  <a:srgbClr val="7517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Preliminary Exam.</a:t>
              </a:r>
              <a:endParaRPr/>
            </a:p>
          </p:txBody>
        </p:sp>
        <p:sp>
          <p:nvSpPr>
            <p:cNvPr id="419" name="Google Shape;419;p19"/>
            <p:cNvSpPr txBox="1"/>
            <p:nvPr/>
          </p:nvSpPr>
          <p:spPr>
            <a:xfrm rot="-5400000">
              <a:off x="2544332" y="3382963"/>
              <a:ext cx="2967913" cy="430108"/>
            </a:xfrm>
            <a:prstGeom prst="rect">
              <a:avLst/>
            </a:prstGeom>
            <a:gradFill>
              <a:gsLst>
                <a:gs pos="0">
                  <a:srgbClr val="752F00"/>
                </a:gs>
                <a:gs pos="50000">
                  <a:srgbClr val="FF6600"/>
                </a:gs>
                <a:gs pos="100000">
                  <a:srgbClr val="752F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Qualifying Exam.</a:t>
              </a:r>
              <a:endParaRPr/>
            </a:p>
          </p:txBody>
        </p:sp>
        <p:sp>
          <p:nvSpPr>
            <p:cNvPr id="420" name="Google Shape;420;p19"/>
            <p:cNvSpPr txBox="1"/>
            <p:nvPr/>
          </p:nvSpPr>
          <p:spPr>
            <a:xfrm rot="-5400000">
              <a:off x="5566647" y="3290651"/>
              <a:ext cx="1450923" cy="430108"/>
            </a:xfrm>
            <a:prstGeom prst="rect">
              <a:avLst/>
            </a:prstGeom>
            <a:gradFill>
              <a:gsLst>
                <a:gs pos="0">
                  <a:srgbClr val="17462F">
                    <a:alpha val="98823"/>
                  </a:srgbClr>
                </a:gs>
                <a:gs pos="50000">
                  <a:srgbClr val="339966"/>
                </a:gs>
                <a:gs pos="100000">
                  <a:srgbClr val="17462F">
                    <a:alpha val="9882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Thesis </a:t>
              </a:r>
              <a:endParaRPr/>
            </a:p>
          </p:txBody>
        </p:sp>
        <p:sp>
          <p:nvSpPr>
            <p:cNvPr id="421" name="Google Shape;421;p19"/>
            <p:cNvSpPr txBox="1"/>
            <p:nvPr/>
          </p:nvSpPr>
          <p:spPr>
            <a:xfrm>
              <a:off x="7162800" y="2209800"/>
              <a:ext cx="1503363" cy="460375"/>
            </a:xfrm>
            <a:prstGeom prst="rect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Industry </a:t>
              </a:r>
              <a:endParaRPr/>
            </a:p>
          </p:txBody>
        </p:sp>
        <p:sp>
          <p:nvSpPr>
            <p:cNvPr id="422" name="Google Shape;422;p19"/>
            <p:cNvSpPr txBox="1"/>
            <p:nvPr/>
          </p:nvSpPr>
          <p:spPr>
            <a:xfrm>
              <a:off x="7239000" y="3581400"/>
              <a:ext cx="1706563" cy="460375"/>
            </a:xfrm>
            <a:prstGeom prst="rect">
              <a:avLst/>
            </a:prstGeom>
            <a:solidFill>
              <a:srgbClr val="C5D8F1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Government</a:t>
              </a:r>
              <a:endParaRPr/>
            </a:p>
          </p:txBody>
        </p:sp>
        <p:sp>
          <p:nvSpPr>
            <p:cNvPr id="423" name="Google Shape;423;p19"/>
            <p:cNvSpPr txBox="1"/>
            <p:nvPr/>
          </p:nvSpPr>
          <p:spPr>
            <a:xfrm>
              <a:off x="7316788" y="4876800"/>
              <a:ext cx="1414462" cy="460375"/>
            </a:xfrm>
            <a:prstGeom prst="rect">
              <a:avLst/>
            </a:prstGeom>
            <a:solidFill>
              <a:srgbClr val="CCC0D9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Academia</a:t>
              </a:r>
              <a:endParaRPr/>
            </a:p>
          </p:txBody>
        </p:sp>
        <p:cxnSp>
          <p:nvCxnSpPr>
            <p:cNvPr id="424" name="Google Shape;424;p19"/>
            <p:cNvCxnSpPr>
              <a:endCxn id="421" idx="1"/>
            </p:cNvCxnSpPr>
            <p:nvPr/>
          </p:nvCxnSpPr>
          <p:spPr>
            <a:xfrm rot="-5400000">
              <a:off x="6152400" y="2780487"/>
              <a:ext cx="1350900" cy="669900"/>
            </a:xfrm>
            <a:prstGeom prst="bentConnector3">
              <a:avLst>
                <a:gd name="adj1" fmla="val 81648"/>
              </a:avLst>
            </a:prstGeom>
            <a:noFill/>
            <a:ln w="1907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sp>
          <p:nvSpPr>
            <p:cNvPr id="425" name="Google Shape;425;p19"/>
            <p:cNvSpPr txBox="1"/>
            <p:nvPr/>
          </p:nvSpPr>
          <p:spPr>
            <a:xfrm>
              <a:off x="4243334" y="3064904"/>
              <a:ext cx="1874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/>
            </a:p>
          </p:txBody>
        </p:sp>
        <p:sp>
          <p:nvSpPr>
            <p:cNvPr id="426" name="Google Shape;426;p19"/>
            <p:cNvSpPr txBox="1"/>
            <p:nvPr/>
          </p:nvSpPr>
          <p:spPr>
            <a:xfrm>
              <a:off x="306389" y="3962411"/>
              <a:ext cx="1874100" cy="5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Courses</a:t>
              </a:r>
              <a:endParaRPr/>
            </a:p>
          </p:txBody>
        </p:sp>
        <p:cxnSp>
          <p:nvCxnSpPr>
            <p:cNvPr id="427" name="Google Shape;427;p19"/>
            <p:cNvCxnSpPr>
              <a:endCxn id="423" idx="1"/>
            </p:cNvCxnSpPr>
            <p:nvPr/>
          </p:nvCxnSpPr>
          <p:spPr>
            <a:xfrm rot="-5400000" flipH="1">
              <a:off x="6248338" y="4038537"/>
              <a:ext cx="1316100" cy="820800"/>
            </a:xfrm>
            <a:prstGeom prst="bentConnector3">
              <a:avLst>
                <a:gd name="adj1" fmla="val 76468"/>
              </a:avLst>
            </a:prstGeom>
            <a:noFill/>
            <a:ln w="1907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28" name="Google Shape;428;p19"/>
            <p:cNvCxnSpPr>
              <a:endCxn id="422" idx="1"/>
            </p:cNvCxnSpPr>
            <p:nvPr/>
          </p:nvCxnSpPr>
          <p:spPr>
            <a:xfrm>
              <a:off x="6494700" y="3790887"/>
              <a:ext cx="744300" cy="20700"/>
            </a:xfrm>
            <a:prstGeom prst="straightConnector1">
              <a:avLst/>
            </a:prstGeom>
            <a:noFill/>
            <a:ln w="1907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29" name="Google Shape;429;p19"/>
            <p:cNvCxnSpPr/>
            <p:nvPr/>
          </p:nvCxnSpPr>
          <p:spPr>
            <a:xfrm rot="10800000" flipH="1">
              <a:off x="6492875" y="2438400"/>
              <a:ext cx="669925" cy="1350962"/>
            </a:xfrm>
            <a:prstGeom prst="bentConnector3">
              <a:avLst>
                <a:gd name="adj1" fmla="val 81631"/>
              </a:avLst>
            </a:prstGeom>
            <a:noFill/>
            <a:ln w="190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30" name="Google Shape;430;p19"/>
            <p:cNvCxnSpPr/>
            <p:nvPr/>
          </p:nvCxnSpPr>
          <p:spPr>
            <a:xfrm>
              <a:off x="6492875" y="3790950"/>
              <a:ext cx="820737" cy="1316037"/>
            </a:xfrm>
            <a:prstGeom prst="bentConnector3">
              <a:avLst>
                <a:gd name="adj1" fmla="val 76454"/>
              </a:avLst>
            </a:prstGeom>
            <a:noFill/>
            <a:ln w="190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31" name="Google Shape;431;p19"/>
            <p:cNvCxnSpPr/>
            <p:nvPr/>
          </p:nvCxnSpPr>
          <p:spPr>
            <a:xfrm>
              <a:off x="6492875" y="3790950"/>
              <a:ext cx="744537" cy="20637"/>
            </a:xfrm>
            <a:prstGeom prst="straightConnector1">
              <a:avLst/>
            </a:prstGeom>
            <a:noFill/>
            <a:ln w="190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3331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0" descr="J:\Dept\Deans Assistant\My Pictures\UCI_Balsells Pictur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85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Balsells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Graduate Program (MS/PhD)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" name="Google Shape;440;p20"/>
          <p:cNvSpPr txBox="1">
            <a:spLocks noGrp="1"/>
          </p:cNvSpPr>
          <p:nvPr>
            <p:ph type="body" idx="1"/>
          </p:nvPr>
        </p:nvSpPr>
        <p:spPr>
          <a:xfrm>
            <a:off x="228600" y="1584150"/>
            <a:ext cx="8686800" cy="3640500"/>
          </a:xfrm>
          <a:prstGeom prst="rect">
            <a:avLst/>
          </a:prstGeom>
          <a:solidFill>
            <a:srgbClr val="D6BF84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The support includes:</a:t>
            </a:r>
            <a:endParaRPr dirty="0"/>
          </a:p>
          <a:p>
            <a:pPr marL="233363" lvl="0" indent="-2333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Monthly stipend: </a:t>
            </a:r>
            <a:r>
              <a:rPr lang="en-US" sz="2000" b="1" dirty="0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$2,700 per month ($32,000 per year)</a:t>
            </a:r>
          </a:p>
          <a:p>
            <a:pPr marL="233363" lvl="0" indent="-2333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Tuition, Fees &amp; Insurance: </a:t>
            </a:r>
            <a:r>
              <a:rPr lang="en-US" sz="2000" b="1" dirty="0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$35,000 per year</a:t>
            </a:r>
            <a:endParaRPr sz="2000" b="1" dirty="0">
              <a:solidFill>
                <a:srgbClr val="6325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3363" lvl="0" indent="-2333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Travel stipend: </a:t>
            </a:r>
            <a:r>
              <a:rPr lang="en-US" sz="2000" b="1" dirty="0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$1,000 first year</a:t>
            </a:r>
            <a:endParaRPr sz="2000" b="1" dirty="0">
              <a:solidFill>
                <a:srgbClr val="6325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3363" lvl="0" indent="-2333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Total value: </a:t>
            </a:r>
            <a:r>
              <a:rPr lang="en-US" sz="2000" b="1" dirty="0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$68,000 per year</a:t>
            </a:r>
            <a:endParaRPr sz="2000" b="1" dirty="0">
              <a:solidFill>
                <a:srgbClr val="6325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3363" lvl="0" indent="-2333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Balsells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Fellowship available for first year</a:t>
            </a:r>
            <a:endParaRPr dirty="0"/>
          </a:p>
          <a:p>
            <a:pPr marL="233363" lvl="0" indent="-2333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Research &amp; teaching assistantships available for subsequent years</a:t>
            </a:r>
          </a:p>
          <a:p>
            <a:pPr marL="233363" lvl="0" indent="-2333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2-3 new fellowships each year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992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Graduate Program—How To Apply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25"/>
          <p:cNvSpPr txBox="1">
            <a:spLocks noGrp="1"/>
          </p:cNvSpPr>
          <p:nvPr>
            <p:ph type="body" idx="1"/>
          </p:nvPr>
        </p:nvSpPr>
        <p:spPr>
          <a:xfrm>
            <a:off x="293853" y="1687300"/>
            <a:ext cx="8556300" cy="4216500"/>
          </a:xfrm>
          <a:prstGeom prst="rect">
            <a:avLst/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rPr lang="en-US" sz="2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Requirements for admission to any of the graduate programs:</a:t>
            </a:r>
            <a:endParaRPr sz="22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Undergraduate transcripts (original and English translation)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GRE scores (</a:t>
            </a: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several programs waiving GRE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TOEFL/IELTS scores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3 Letters of recommendation 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Char char="–"/>
            </a:pPr>
            <a:r>
              <a:rPr lang="en-US" sz="1800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Highlighting your potential for performing independent, thoughtful research, and ability to think beyond formal course assignments</a:t>
            </a:r>
            <a:endParaRPr sz="1800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Candidate statement (Statement of Purpose)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Char char="–"/>
            </a:pPr>
            <a:r>
              <a:rPr lang="en-US" sz="1800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How you prepared for the graduate degree (courses, experiences)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Char char="–"/>
            </a:pPr>
            <a:r>
              <a:rPr lang="en-US" sz="1800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Interests and career goals (why you want to pursue this degree)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Char char="–"/>
            </a:pPr>
            <a:r>
              <a:rPr lang="en-US" sz="1800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Fit (why you are a good match for the program)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Char char="–"/>
            </a:pPr>
            <a:r>
              <a:rPr lang="en-US" sz="1800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Your personal history that helped you decide to pursue this degree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22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476" y="1267650"/>
            <a:ext cx="3640724" cy="200855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Graduate School in the USA?</a:t>
            </a:r>
            <a:endParaRPr dirty="0"/>
          </a:p>
        </p:txBody>
      </p:sp>
      <p:sp>
        <p:nvSpPr>
          <p:cNvPr id="218" name="Google Shape;218;p3"/>
          <p:cNvSpPr txBox="1"/>
          <p:nvPr/>
        </p:nvSpPr>
        <p:spPr>
          <a:xfrm>
            <a:off x="285750" y="2325800"/>
            <a:ext cx="4648200" cy="525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3375" marR="0" lvl="0" indent="-33337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ook Antiqua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Deepen your knowledge, </a:t>
            </a:r>
            <a:b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yourself, </a:t>
            </a:r>
            <a:b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benefit society</a:t>
            </a:r>
            <a:endParaRPr dirty="0"/>
          </a:p>
          <a:p>
            <a:pPr marL="333375" marR="0" lvl="0" indent="-33337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ook Antiqua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 in California</a:t>
            </a:r>
          </a:p>
          <a:p>
            <a:pPr marL="333375" marR="0" lvl="0" indent="-33337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ook Antiqua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Expand your </a:t>
            </a:r>
            <a:b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career options</a:t>
            </a:r>
            <a:endParaRPr dirty="0"/>
          </a:p>
          <a:p>
            <a:pPr marL="333375" marR="0" lvl="0" indent="-33337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ook Antiqua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Achieve better </a:t>
            </a:r>
            <a:b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positions and salaries</a:t>
            </a:r>
            <a:endParaRPr dirty="0"/>
          </a:p>
        </p:txBody>
      </p:sp>
      <p:pic>
        <p:nvPicPr>
          <p:cNvPr id="219" name="Google Shape;219;p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06" y="3873910"/>
            <a:ext cx="1519678" cy="26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762" y="3315825"/>
            <a:ext cx="1265238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"/>
          <p:cNvSpPr/>
          <p:nvPr/>
        </p:nvSpPr>
        <p:spPr>
          <a:xfrm>
            <a:off x="6954149" y="2618905"/>
            <a:ext cx="632619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896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3"/>
          <p:cNvSpPr txBox="1">
            <a:spLocks noGrp="1"/>
          </p:cNvSpPr>
          <p:nvPr>
            <p:ph type="title"/>
          </p:nvPr>
        </p:nvSpPr>
        <p:spPr>
          <a:xfrm>
            <a:off x="76200" y="152400"/>
            <a:ext cx="861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Timeline for Graduate (MS/PhD) Application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5" name="Google Shape;465;p23"/>
          <p:cNvGrpSpPr/>
          <p:nvPr/>
        </p:nvGrpSpPr>
        <p:grpSpPr>
          <a:xfrm>
            <a:off x="163285" y="1920571"/>
            <a:ext cx="8980715" cy="3657600"/>
            <a:chOff x="-161018" y="1910986"/>
            <a:chExt cx="11937068" cy="6032928"/>
          </a:xfrm>
        </p:grpSpPr>
        <p:sp>
          <p:nvSpPr>
            <p:cNvPr id="466" name="Google Shape;466;p23"/>
            <p:cNvSpPr txBox="1"/>
            <p:nvPr/>
          </p:nvSpPr>
          <p:spPr>
            <a:xfrm>
              <a:off x="-161018" y="1910986"/>
              <a:ext cx="11763436" cy="6032928"/>
            </a:xfrm>
            <a:prstGeom prst="rect">
              <a:avLst/>
            </a:prstGeom>
            <a:solidFill>
              <a:srgbClr val="D6BF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7" name="Google Shape;467;p23"/>
            <p:cNvGrpSpPr/>
            <p:nvPr/>
          </p:nvGrpSpPr>
          <p:grpSpPr>
            <a:xfrm>
              <a:off x="-56294" y="2477456"/>
              <a:ext cx="11832344" cy="4340439"/>
              <a:chOff x="-56294" y="2477456"/>
              <a:chExt cx="11832344" cy="4340439"/>
            </a:xfrm>
          </p:grpSpPr>
          <p:sp>
            <p:nvSpPr>
              <p:cNvPr id="468" name="Google Shape;468;p23"/>
              <p:cNvSpPr txBox="1"/>
              <p:nvPr/>
            </p:nvSpPr>
            <p:spPr>
              <a:xfrm>
                <a:off x="-56294" y="2477456"/>
                <a:ext cx="8546391" cy="4340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What</a:t>
                </a:r>
                <a:endParaRPr dirty="0"/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This presentation …………………………………...........</a:t>
                </a:r>
                <a:endParaRPr dirty="0"/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Take GRE and TOEFL or IELTS exams ……………….</a:t>
                </a:r>
                <a:endParaRPr dirty="0"/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Complete graduate application…………………………</a:t>
                </a:r>
                <a:endParaRPr dirty="0"/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Admissions decision by the university………………..</a:t>
                </a:r>
                <a:endParaRPr dirty="0"/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Decisions on funding announced……………………...</a:t>
                </a:r>
                <a:endParaRPr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Fall term of graduate school starts………………….....</a:t>
                </a:r>
                <a:endParaRPr dirty="0"/>
              </a:p>
            </p:txBody>
          </p:sp>
          <p:sp>
            <p:nvSpPr>
              <p:cNvPr id="469" name="Google Shape;469;p23"/>
              <p:cNvSpPr txBox="1"/>
              <p:nvPr/>
            </p:nvSpPr>
            <p:spPr>
              <a:xfrm>
                <a:off x="8153769" y="2477456"/>
                <a:ext cx="3622281" cy="4340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When</a:t>
                </a:r>
                <a:endParaRPr dirty="0"/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Nov 2023</a:t>
                </a:r>
                <a:endParaRPr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Dec 2023</a:t>
                </a:r>
                <a:endParaRPr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Dec 2023 / Jan 2024</a:t>
                </a:r>
                <a:endParaRPr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Mar 2024</a:t>
                </a:r>
                <a:endParaRPr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May 2024</a:t>
                </a:r>
                <a:endParaRPr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45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Sep 2024</a:t>
                </a:r>
                <a:endParaRPr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0" name="Google Shape;470;p23"/>
          <p:cNvSpPr txBox="1"/>
          <p:nvPr/>
        </p:nvSpPr>
        <p:spPr>
          <a:xfrm>
            <a:off x="250865" y="925787"/>
            <a:ext cx="852090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undergraduate students currently in their 4</a:t>
            </a:r>
            <a:r>
              <a:rPr lang="en-US" sz="2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year or M.S. students in their </a:t>
            </a:r>
            <a:r>
              <a:rPr lang="en-US" sz="2600" dirty="0">
                <a:solidFill>
                  <a:schemeClr val="dk1"/>
                </a:solidFill>
              </a:rPr>
              <a:t>final</a:t>
            </a: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year (finishing this year)</a:t>
            </a: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594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8000"/>
          </a:blip>
          <a:stretch>
            <a:fillRect/>
          </a:stretch>
        </a:blip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6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Application and Exam Websites</a:t>
            </a:r>
            <a:endParaRPr/>
          </a:p>
        </p:txBody>
      </p:sp>
      <p:sp>
        <p:nvSpPr>
          <p:cNvPr id="493" name="Google Shape;493;p26"/>
          <p:cNvSpPr>
            <a:spLocks noGrp="1"/>
          </p:cNvSpPr>
          <p:nvPr>
            <p:ph type="body" idx="1"/>
          </p:nvPr>
        </p:nvSpPr>
        <p:spPr>
          <a:xfrm>
            <a:off x="620485" y="1273628"/>
            <a:ext cx="7903029" cy="4882243"/>
          </a:xfrm>
          <a:prstGeom prst="roundRect">
            <a:avLst>
              <a:gd name="adj" fmla="val 16667"/>
            </a:avLst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Information on GRE, TOEFL &amp; IELTS exams:</a:t>
            </a:r>
            <a:br>
              <a:rPr lang="en-US" sz="2100" dirty="0">
                <a:solidFill>
                  <a:srgbClr val="9933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www.gre.org</a:t>
            </a:r>
            <a:r>
              <a:rPr lang="en-US" sz="21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lang="en-US" sz="2100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www.toefl.org</a:t>
            </a:r>
            <a:r>
              <a:rPr lang="en-US" sz="21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lang="en-US" sz="2100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www.ielts.org</a:t>
            </a:r>
            <a:endParaRPr sz="21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dirty="0">
              <a:solidFill>
                <a:srgbClr val="9537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Information on applying to UC Irvine:</a:t>
            </a:r>
            <a:br>
              <a:rPr lang="en-US" sz="2100" dirty="0">
                <a:solidFill>
                  <a:srgbClr val="9933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http://www.grad.uci.edu/admissions/applying-to-uci/</a:t>
            </a:r>
            <a:endParaRPr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725"/>
              <a:buNone/>
            </a:pPr>
            <a:endParaRPr sz="17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 Any questions?</a:t>
            </a:r>
            <a:endParaRPr/>
          </a:p>
        </p:txBody>
      </p:sp>
      <p:sp>
        <p:nvSpPr>
          <p:cNvPr id="500" name="Google Shape;500;p27"/>
          <p:cNvSpPr txBox="1"/>
          <p:nvPr/>
        </p:nvSpPr>
        <p:spPr>
          <a:xfrm>
            <a:off x="152400" y="914399"/>
            <a:ext cx="8839200" cy="59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63252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01" name="Google Shape;501;p27"/>
          <p:cNvSpPr txBox="1">
            <a:spLocks noGrp="1"/>
          </p:cNvSpPr>
          <p:nvPr>
            <p:ph type="body" idx="1"/>
          </p:nvPr>
        </p:nvSpPr>
        <p:spPr>
          <a:xfrm>
            <a:off x="2227552" y="2309029"/>
            <a:ext cx="3994800" cy="1161300"/>
          </a:xfrm>
          <a:prstGeom prst="rect">
            <a:avLst/>
          </a:prstGeom>
          <a:solidFill>
            <a:srgbClr val="D6BF84">
              <a:alpha val="81960"/>
            </a:srgbClr>
          </a:solidFill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University of California, Irvine</a:t>
            </a:r>
            <a:endParaRPr dirty="0"/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  <a:hlinkClick r:id="rId4"/>
              </a:rPr>
              <a:t>balsells@uci.edu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ctr">
              <a:spcBef>
                <a:spcPts val="360"/>
              </a:spcBef>
              <a:buSzPts val="180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  <a:hlinkClick r:id="rId5"/>
              </a:rPr>
              <a:t>https://balsells.eng.uci.edu/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ctr">
              <a:spcBef>
                <a:spcPts val="360"/>
              </a:spcBef>
              <a:buSzPts val="18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7"/>
          <p:cNvSpPr txBox="1"/>
          <p:nvPr/>
        </p:nvSpPr>
        <p:spPr>
          <a:xfrm>
            <a:off x="1295400" y="1595438"/>
            <a:ext cx="64770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For additional information please contact: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504" name="Google Shape;504;p2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552" y="3721958"/>
            <a:ext cx="4104269" cy="2746575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Historical Perspective</a:t>
            </a:r>
            <a:endParaRPr/>
          </a:p>
        </p:txBody>
      </p:sp>
      <p:pic>
        <p:nvPicPr>
          <p:cNvPr id="228" name="Google Shape;228;p4" descr="J:\Public\PHOTOS\DEAA\DEAA 2005\Pete_Balsells.tif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24" y="3391594"/>
            <a:ext cx="2044931" cy="225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"/>
          <p:cNvSpPr txBox="1"/>
          <p:nvPr/>
        </p:nvSpPr>
        <p:spPr>
          <a:xfrm>
            <a:off x="1725181" y="1878940"/>
            <a:ext cx="306324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>
                <a:solidFill>
                  <a:srgbClr val="632423"/>
                </a:solidFill>
              </a:rPr>
              <a:t>Established by Pete </a:t>
            </a:r>
            <a:r>
              <a:rPr lang="en-US" sz="2600" i="0" u="none" strike="noStrike" cap="none" dirty="0" err="1">
                <a:solidFill>
                  <a:srgbClr val="632423"/>
                </a:solidFill>
              </a:rPr>
              <a:t>Balsells</a:t>
            </a:r>
            <a:r>
              <a:rPr lang="en-US" sz="2600" i="0" u="none" strike="noStrike" cap="none" dirty="0">
                <a:solidFill>
                  <a:srgbClr val="632423"/>
                </a:solidFill>
              </a:rPr>
              <a:t> (1928-2022)</a:t>
            </a:r>
            <a:endParaRPr sz="2600" i="0" u="none" strike="noStrike" cap="none" dirty="0">
              <a:solidFill>
                <a:srgbClr val="632423"/>
              </a:solidFill>
            </a:endParaRPr>
          </a:p>
        </p:txBody>
      </p:sp>
      <p:pic>
        <p:nvPicPr>
          <p:cNvPr id="232" name="Google Shape;2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289333"/>
            <a:ext cx="2289704" cy="180099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76200" y="1066801"/>
            <a:ext cx="7554884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000" dirty="0" err="1">
                <a:latin typeface="Arial"/>
                <a:ea typeface="Arial"/>
                <a:cs typeface="Arial"/>
                <a:sym typeface="Arial"/>
              </a:rPr>
              <a:t>Balsells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 Fellowship began in 1996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Peter (Pere) J. </a:t>
            </a:r>
            <a:r>
              <a:rPr lang="en-US" dirty="0" err="1"/>
              <a:t>Balsells</a:t>
            </a:r>
            <a:endParaRPr dirty="0"/>
          </a:p>
        </p:txBody>
      </p:sp>
      <p:sp>
        <p:nvSpPr>
          <p:cNvPr id="242" name="Google Shape;242;p5"/>
          <p:cNvSpPr txBox="1">
            <a:spLocks noGrp="1"/>
          </p:cNvSpPr>
          <p:nvPr>
            <p:ph type="body" idx="1"/>
          </p:nvPr>
        </p:nvSpPr>
        <p:spPr>
          <a:xfrm>
            <a:off x="457200" y="928116"/>
            <a:ext cx="80010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1" indent="-34290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Born in Barcelona in 1928</a:t>
            </a:r>
          </a:p>
          <a:p>
            <a:pPr marL="342900" lvl="1" indent="-34290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Moved to United States at age 18</a:t>
            </a:r>
          </a:p>
          <a:p>
            <a:pPr marL="342900" lvl="1" indent="-342900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Graduated from CU Boulder in 1952</a:t>
            </a:r>
          </a:p>
          <a:p>
            <a:pPr lvl="1"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B.S. degree in Mechanical Engineering</a:t>
            </a:r>
          </a:p>
          <a:p>
            <a:pPr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Started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Bal Seal Engineering Company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in California in 1958 with his wife, Joan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ts val="2170"/>
              <a:buFont typeface="Arial" pitchFamily="34" charset="0"/>
              <a:buChar char="•"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Started the Balsells Fellowship Program at UCI in 1996</a:t>
            </a:r>
            <a:endParaRPr sz="20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ts val="2170"/>
              <a:buFont typeface="Arial" pitchFamily="34" charset="0"/>
              <a:buChar char="•"/>
              <a:defRPr/>
            </a:pPr>
            <a:r>
              <a:rPr lang="en-US" sz="20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Francesc</a:t>
            </a: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 Macia Medal in 2003</a:t>
            </a:r>
            <a:endParaRPr sz="20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ts val="2170"/>
              <a:buFont typeface="Arial" pitchFamily="34" charset="0"/>
              <a:buChar char="•"/>
              <a:defRPr/>
            </a:pPr>
            <a:r>
              <a:rPr lang="en-US" sz="20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Premi</a:t>
            </a: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 Nacional de Recerca, </a:t>
            </a:r>
            <a:r>
              <a:rPr lang="en-US" sz="20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Categoria</a:t>
            </a: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Mecenatge</a:t>
            </a: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 in 2012</a:t>
            </a:r>
            <a:endParaRPr sz="20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ts val="2170"/>
              <a:buFont typeface="Arial" pitchFamily="34" charset="0"/>
              <a:buChar char="•"/>
              <a:defRPr/>
            </a:pPr>
            <a:r>
              <a:rPr lang="en-US" sz="20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Creu</a:t>
            </a: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 de Sant Jordi in 2013</a:t>
            </a:r>
            <a:endParaRPr sz="20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ts val="2170"/>
              <a:buFont typeface="Arial" pitchFamily="34" charset="0"/>
              <a:buChar char="•"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Honorary doctorates from CU Boulder (2014) and </a:t>
            </a:r>
            <a:r>
              <a:rPr lang="en-US" sz="20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UdG</a:t>
            </a: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 (2016)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ts val="2170"/>
              <a:buFont typeface="Arial" pitchFamily="34" charset="0"/>
              <a:buChar char="•"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"/>
              </a:rPr>
              <a:t>Died in Orange County, California in 2022</a:t>
            </a:r>
            <a:endParaRPr sz="20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016F917-C068-4FCA-9D6C-7ED823A1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924" y="1045464"/>
            <a:ext cx="2521679" cy="230733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"/>
          <p:cNvSpPr txBox="1">
            <a:spLocks noGrp="1"/>
          </p:cNvSpPr>
          <p:nvPr>
            <p:ph type="title"/>
          </p:nvPr>
        </p:nvSpPr>
        <p:spPr>
          <a:xfrm>
            <a:off x="1143002" y="152400"/>
            <a:ext cx="638131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The Balsells Effect</a:t>
            </a:r>
            <a:endParaRPr/>
          </a:p>
        </p:txBody>
      </p:sp>
      <p:sp>
        <p:nvSpPr>
          <p:cNvPr id="250" name="Google Shape;250;p6"/>
          <p:cNvSpPr txBox="1"/>
          <p:nvPr/>
        </p:nvSpPr>
        <p:spPr>
          <a:xfrm>
            <a:off x="1533832" y="3124200"/>
            <a:ext cx="5470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hlinkClick r:id="rId3"/>
              </a:rPr>
              <a:t>https://www.youtube.com/watch?v=9v65Udt8r2c</a:t>
            </a:r>
            <a:endParaRPr lang="en-US" sz="1800" dirty="0">
              <a:solidFill>
                <a:schemeClr val="dk1"/>
              </a:solidFill>
            </a:endParaRPr>
          </a:p>
          <a:p>
            <a:pPr lvl="0"/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774" y="1573161"/>
            <a:ext cx="824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Recommended video to watch now or later: </a:t>
            </a:r>
          </a:p>
          <a:p>
            <a:r>
              <a:rPr lang="en-US" sz="1600" dirty="0"/>
              <a:t>A history of Bal Seal Engineering and the </a:t>
            </a:r>
            <a:r>
              <a:rPr lang="en-US" sz="1600" dirty="0" err="1"/>
              <a:t>Balsells</a:t>
            </a:r>
            <a:r>
              <a:rPr lang="en-US" sz="1600" dirty="0"/>
              <a:t> Fellowship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"/>
          <p:cNvSpPr txBox="1">
            <a:spLocks noGrp="1"/>
          </p:cNvSpPr>
          <p:nvPr>
            <p:ph type="title"/>
          </p:nvPr>
        </p:nvSpPr>
        <p:spPr>
          <a:xfrm>
            <a:off x="373925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 Opportunities</a:t>
            </a:r>
            <a:endParaRPr sz="3400"/>
          </a:p>
        </p:txBody>
      </p:sp>
      <p:sp>
        <p:nvSpPr>
          <p:cNvPr id="257" name="Google Shape;257;p7"/>
          <p:cNvSpPr txBox="1">
            <a:spLocks noGrp="1"/>
          </p:cNvSpPr>
          <p:nvPr>
            <p:ph type="body" idx="1"/>
          </p:nvPr>
        </p:nvSpPr>
        <p:spPr>
          <a:xfrm>
            <a:off x="153200" y="1652015"/>
            <a:ext cx="8859186" cy="505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Where?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University of California, Irvine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endParaRPr lang="en-US" sz="28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1) Mobility Program</a:t>
            </a:r>
            <a:endParaRPr sz="20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Short-term stays of 6 months to 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carry out final thesis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for Bachelor’s or Master’s degree.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2) Graduate Program</a:t>
            </a:r>
          </a:p>
          <a:p>
            <a:pPr marL="0" indent="0">
              <a:spcBef>
                <a:spcPts val="560"/>
              </a:spcBef>
              <a:buClr>
                <a:srgbClr val="0070C0"/>
              </a:buClr>
              <a:buSzPts val="280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Possibility of returning to the U.S. graduate school:</a:t>
            </a:r>
          </a:p>
          <a:p>
            <a:pPr marL="342900" indent="-342900">
              <a:spcBef>
                <a:spcPts val="560"/>
              </a:spcBef>
              <a:buClr>
                <a:srgbClr val="0070C0"/>
              </a:buClr>
              <a:buSzPts val="2800"/>
            </a:pPr>
            <a:r>
              <a:rPr lang="en-US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MS studies 1’5 year</a:t>
            </a: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endParaRPr lang="en-US" sz="20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spcBef>
                <a:spcPts val="560"/>
              </a:spcBef>
              <a:buClr>
                <a:srgbClr val="0070C0"/>
              </a:buClr>
              <a:buSzPts val="2800"/>
            </a:pP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PhD Studies</a:t>
            </a:r>
            <a:endParaRPr sz="2000" b="1" dirty="0">
              <a:solidFill>
                <a:schemeClr val="tx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Long-term stays to obtain a </a:t>
            </a:r>
            <a:r>
              <a:rPr lang="en-US" sz="2000" b="1" u="sng" dirty="0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PhD degree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(and an M.S. degree along the way)</a:t>
            </a:r>
            <a:endParaRPr lang="en-US" sz="2000" b="1" u="sng" dirty="0">
              <a:solidFill>
                <a:schemeClr val="tx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letxa: avall 3">
            <a:extLst>
              <a:ext uri="{FF2B5EF4-FFF2-40B4-BE49-F238E27FC236}">
                <a16:creationId xmlns:a16="http://schemas.microsoft.com/office/drawing/2014/main" id="{8FD5C033-B200-4281-A3A4-5AB60B2138E1}"/>
              </a:ext>
            </a:extLst>
          </p:cNvPr>
          <p:cNvSpPr/>
          <p:nvPr/>
        </p:nvSpPr>
        <p:spPr>
          <a:xfrm>
            <a:off x="3515558" y="3630967"/>
            <a:ext cx="381739" cy="613271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Fletxa: avall 6">
            <a:extLst>
              <a:ext uri="{FF2B5EF4-FFF2-40B4-BE49-F238E27FC236}">
                <a16:creationId xmlns:a16="http://schemas.microsoft.com/office/drawing/2014/main" id="{59E665FA-1FF9-49D2-A91A-1E1D7DE94296}"/>
              </a:ext>
            </a:extLst>
          </p:cNvPr>
          <p:cNvSpPr/>
          <p:nvPr/>
        </p:nvSpPr>
        <p:spPr>
          <a:xfrm>
            <a:off x="3515558" y="4961906"/>
            <a:ext cx="381739" cy="613271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7695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" descr="J:\Dept\Deans Assistant\My Pictures\UCI_Balsells Pictur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D6BF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Balsells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Fellowships 1996-2023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" name="Google Shape;297;p9"/>
          <p:cNvSpPr txBox="1"/>
          <p:nvPr/>
        </p:nvSpPr>
        <p:spPr>
          <a:xfrm>
            <a:off x="457200" y="4876800"/>
            <a:ext cx="8382000" cy="956288"/>
          </a:xfrm>
          <a:prstGeom prst="rect">
            <a:avLst/>
          </a:prstGeom>
          <a:solidFill>
            <a:srgbClr val="632523"/>
          </a:solidFill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Catalan Universities: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UAB, UB,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UdG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UdL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UPC, UPF, URL, URV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9"/>
          <p:cNvSpPr txBox="1"/>
          <p:nvPr/>
        </p:nvSpPr>
        <p:spPr>
          <a:xfrm>
            <a:off x="2782933" y="2248412"/>
            <a:ext cx="3304600" cy="1603476"/>
          </a:xfrm>
          <a:prstGeom prst="rect">
            <a:avLst/>
          </a:prstGeom>
          <a:solidFill>
            <a:srgbClr val="D6BF84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UC Irvine</a:t>
            </a:r>
            <a:r>
              <a:rPr lang="en-US" sz="20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000" b="1" dirty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169 MS and PhD fellows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  15 post-doctoral fellows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1" dirty="0">
                <a:solidFill>
                  <a:srgbClr val="17365D"/>
                </a:solidFill>
              </a:rPr>
              <a:t>90</a:t>
            </a:r>
            <a:r>
              <a:rPr lang="en-US" sz="2000" b="1" dirty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 mobility fellows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5420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1" descr="LagunaBeac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0600"/>
            <a:ext cx="9144000" cy="5715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15" name="Google Shape;315;p1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Irvine - California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65" y="1321045"/>
            <a:ext cx="5129799" cy="50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7136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1540</Words>
  <Application>Microsoft Office PowerPoint</Application>
  <PresentationFormat>Presentació en pantalla (4:3)</PresentationFormat>
  <Paragraphs>311</Paragraphs>
  <Slides>32</Slides>
  <Notes>29</Notes>
  <HiddenSlides>7</HiddenSlides>
  <MMClips>0</MMClips>
  <ScaleCrop>false</ScaleCrop>
  <HeadingPairs>
    <vt:vector size="6" baseType="variant">
      <vt:variant>
        <vt:lpstr>Tipus de lletra utilitzats</vt:lpstr>
      </vt:variant>
      <vt:variant>
        <vt:i4>10</vt:i4>
      </vt:variant>
      <vt:variant>
        <vt:lpstr>Tema</vt:lpstr>
      </vt:variant>
      <vt:variant>
        <vt:i4>6</vt:i4>
      </vt:variant>
      <vt:variant>
        <vt:lpstr>Títols de les diapositives</vt:lpstr>
      </vt:variant>
      <vt:variant>
        <vt:i4>32</vt:i4>
      </vt:variant>
    </vt:vector>
  </HeadingPairs>
  <TitlesOfParts>
    <vt:vector size="48" baseType="lpstr">
      <vt:lpstr>Book Antiqua</vt:lpstr>
      <vt:lpstr>Abadi</vt:lpstr>
      <vt:lpstr>Century</vt:lpstr>
      <vt:lpstr>Arial</vt:lpstr>
      <vt:lpstr>Calibri</vt:lpstr>
      <vt:lpstr>Gill Sans</vt:lpstr>
      <vt:lpstr>Lucida Sans</vt:lpstr>
      <vt:lpstr>Arial Narrow</vt:lpstr>
      <vt:lpstr>Abadi MT Condensed Extra Bold</vt:lpstr>
      <vt:lpstr>Calibri Light</vt:lpstr>
      <vt:lpstr>4_Office Theme</vt:lpstr>
      <vt:lpstr>Office Theme</vt:lpstr>
      <vt:lpstr>5_Office Theme</vt:lpstr>
      <vt:lpstr>1_Office Theme</vt:lpstr>
      <vt:lpstr>2_Office Theme</vt:lpstr>
      <vt:lpstr>3_Office Theme</vt:lpstr>
      <vt:lpstr>Presentació del PowerPoint</vt:lpstr>
      <vt:lpstr>What to do after graduation?</vt:lpstr>
      <vt:lpstr>Why Graduate School in the USA?</vt:lpstr>
      <vt:lpstr>Historical Perspective</vt:lpstr>
      <vt:lpstr>Peter (Pere) J. Balsells</vt:lpstr>
      <vt:lpstr>The Balsells Effect</vt:lpstr>
      <vt:lpstr>Student Opportunities</vt:lpstr>
      <vt:lpstr>Balsells Fellowships 1996-2023</vt:lpstr>
      <vt:lpstr>Irvine - California</vt:lpstr>
      <vt:lpstr>Irvine - Orange County - Southern California</vt:lpstr>
      <vt:lpstr>University of California, Irvine Snapshot</vt:lpstr>
      <vt:lpstr>Presentació del PowerPoint</vt:lpstr>
      <vt:lpstr>Presentació del PowerPoint</vt:lpstr>
      <vt:lpstr>Presentació del PowerPoint</vt:lpstr>
      <vt:lpstr>Henry Samueli School of Engineering</vt:lpstr>
      <vt:lpstr>Presentació del PowerPoint</vt:lpstr>
      <vt:lpstr>   Donald Bren School of Information &amp; Computer Sciences</vt:lpstr>
      <vt:lpstr>Donald Bren School of Information &amp; Computer Sciences</vt:lpstr>
      <vt:lpstr>Donald Bren School of Information &amp; Computer Sciences</vt:lpstr>
      <vt:lpstr>Presentació del PowerPoint</vt:lpstr>
      <vt:lpstr>Presentació del PowerPoint</vt:lpstr>
      <vt:lpstr>https://engineering.uci.edu/dept/mae/research</vt:lpstr>
      <vt:lpstr>1. Balsells Mobility Program</vt:lpstr>
      <vt:lpstr>How to Apply for the Mobility Program</vt:lpstr>
      <vt:lpstr>Balsells Eligibility</vt:lpstr>
      <vt:lpstr>Timeline for Mobility Program</vt:lpstr>
      <vt:lpstr>II. Balsells Graduate Program</vt:lpstr>
      <vt:lpstr>Balsells Graduate Program (MS/PhD)</vt:lpstr>
      <vt:lpstr>Graduate Program—How To Apply</vt:lpstr>
      <vt:lpstr>Timeline for Graduate (MS/PhD) Application</vt:lpstr>
      <vt:lpstr>Application and Exam Websites</vt:lpstr>
      <vt:lpstr>Thank you!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2020-09-22T23:57:48Z</dcterms:created>
  <dcterms:modified xsi:type="dcterms:W3CDTF">2023-11-07T12:36:53Z</dcterms:modified>
</cp:coreProperties>
</file>