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75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797675" cy="9874250"/>
  <p:custDataLst>
    <p:tags r:id="rId2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a-ES" sz="2000" b="0" strike="noStrike" spc="-1">
                <a:latin typeface="Arial"/>
              </a:rPr>
              <a:t>Feu clic per a editar el format de les notes</a:t>
            </a:r>
          </a:p>
        </p:txBody>
      </p:sp>
      <p:sp>
        <p:nvSpPr>
          <p:cNvPr id="199" name="PlaceHolder 3"/>
          <p:cNvSpPr>
            <a:spLocks noGrp="1"/>
          </p:cNvSpPr>
          <p:nvPr>
            <p:ph type="hdr" idx="2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a-ES" sz="1400" b="0" strike="noStrike" spc="-1">
                <a:latin typeface="Times New Roman"/>
              </a:rPr>
              <a:t>&lt;capçalera&gt;</a:t>
            </a:r>
          </a:p>
        </p:txBody>
      </p:sp>
      <p:sp>
        <p:nvSpPr>
          <p:cNvPr id="200" name="PlaceHolder 4"/>
          <p:cNvSpPr>
            <a:spLocks noGrp="1"/>
          </p:cNvSpPr>
          <p:nvPr>
            <p:ph type="dt" idx="3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ca-ES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201" name="PlaceHolder 5"/>
          <p:cNvSpPr>
            <a:spLocks noGrp="1"/>
          </p:cNvSpPr>
          <p:nvPr>
            <p:ph type="ft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ca-ES" sz="1400" b="0" strike="noStrike" spc="-1">
                <a:latin typeface="Times New Roman"/>
              </a:rPr>
              <a:t>&lt;peu de pàgina&gt;</a:t>
            </a:r>
          </a:p>
        </p:txBody>
      </p:sp>
      <p:sp>
        <p:nvSpPr>
          <p:cNvPr id="202" name="PlaceHolder 6"/>
          <p:cNvSpPr>
            <a:spLocks noGrp="1"/>
          </p:cNvSpPr>
          <p:nvPr>
            <p:ph type="sldNum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C190EF8-49A6-4859-B7D4-8C9BAA1B1189}" type="slidenum">
              <a:rPr lang="ca-ES" sz="1400" b="0" strike="noStrike" spc="-1">
                <a:latin typeface="Times New Roman"/>
              </a:rPr>
              <a:t>‹#›</a:t>
            </a:fld>
            <a:endParaRPr lang="ca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</p:spPr>
      </p:sp>
      <p:sp>
        <p:nvSpPr>
          <p:cNvPr id="320" name="PlaceHolder 2"/>
          <p:cNvSpPr>
            <a:spLocks noGrp="1"/>
          </p:cNvSpPr>
          <p:nvPr>
            <p:ph type="body" idx="1"/>
          </p:nvPr>
        </p:nvSpPr>
        <p:spPr>
          <a:xfrm>
            <a:off x="679320" y="4751280"/>
            <a:ext cx="5438160" cy="3888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3849840" y="9379080"/>
            <a:ext cx="29455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C606EC1-1998-4554-BE97-5CAB566F4EC0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ca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</p:spPr>
      </p:sp>
      <p:sp>
        <p:nvSpPr>
          <p:cNvPr id="320" name="PlaceHolder 2"/>
          <p:cNvSpPr>
            <a:spLocks noGrp="1"/>
          </p:cNvSpPr>
          <p:nvPr>
            <p:ph type="body" idx="1"/>
          </p:nvPr>
        </p:nvSpPr>
        <p:spPr>
          <a:xfrm>
            <a:off x="679320" y="4751280"/>
            <a:ext cx="5438160" cy="3888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3849840" y="9379080"/>
            <a:ext cx="29455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C606EC1-1998-4554-BE97-5CAB566F4EC0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ca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25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 idx="1"/>
          </p:nvPr>
        </p:nvSpPr>
        <p:spPr>
          <a:xfrm>
            <a:off x="679320" y="4751280"/>
            <a:ext cx="5438160" cy="3888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3849840" y="9379080"/>
            <a:ext cx="29455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186DA5B-A55A-4D6C-AE57-84DB25F06985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ca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</p:spPr>
      </p:sp>
      <p:sp>
        <p:nvSpPr>
          <p:cNvPr id="326" name="PlaceHolder 2"/>
          <p:cNvSpPr>
            <a:spLocks noGrp="1"/>
          </p:cNvSpPr>
          <p:nvPr>
            <p:ph type="body" idx="1"/>
          </p:nvPr>
        </p:nvSpPr>
        <p:spPr>
          <a:xfrm>
            <a:off x="679320" y="4751280"/>
            <a:ext cx="5438160" cy="3888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3849840" y="9379080"/>
            <a:ext cx="29455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770621B-3192-4C74-BB2D-3EB54F965912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ca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</p:spPr>
      </p:sp>
      <p:sp>
        <p:nvSpPr>
          <p:cNvPr id="329" name="PlaceHolder 2"/>
          <p:cNvSpPr>
            <a:spLocks noGrp="1"/>
          </p:cNvSpPr>
          <p:nvPr>
            <p:ph type="body" idx="1"/>
          </p:nvPr>
        </p:nvSpPr>
        <p:spPr>
          <a:xfrm>
            <a:off x="679320" y="4751280"/>
            <a:ext cx="5438160" cy="3888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3849840" y="9379080"/>
            <a:ext cx="29455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DDC857E-A443-4D64-A0FB-37178B33C676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ca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332" name="PlaceHolder 2"/>
          <p:cNvSpPr>
            <a:spLocks noGrp="1"/>
          </p:cNvSpPr>
          <p:nvPr>
            <p:ph type="body" idx="1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33" name="TextShape 3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56EC3CD1-D7C5-4C59-8356-9E3264593F29}" type="slidenum">
              <a:rPr lang="es-ES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ca-ES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440" cy="5384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440" cy="5384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440" cy="5384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440" cy="5384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slideLayout" Target="../slideLayouts/slideLayout24.xml" /><Relationship Id="rId13" Type="http://schemas.openxmlformats.org/officeDocument/2006/relationships/image" Target="../media/image1.png" /><Relationship Id="rId14" Type="http://schemas.openxmlformats.org/officeDocument/2006/relationships/image" Target="../media/image2.jpeg" /><Relationship Id="rId15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10" Type="http://schemas.openxmlformats.org/officeDocument/2006/relationships/slideLayout" Target="../slideLayouts/slideLayout34.xml" /><Relationship Id="rId11" Type="http://schemas.openxmlformats.org/officeDocument/2006/relationships/slideLayout" Target="../slideLayouts/slideLayout35.xml" /><Relationship Id="rId12" Type="http://schemas.openxmlformats.org/officeDocument/2006/relationships/slideLayout" Target="../slideLayouts/slideLayout36.xml" /><Relationship Id="rId13" Type="http://schemas.openxmlformats.org/officeDocument/2006/relationships/theme" Target="../theme/theme3.xml" /><Relationship Id="rId2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0.xml" /><Relationship Id="rId7" Type="http://schemas.openxmlformats.org/officeDocument/2006/relationships/slideLayout" Target="../slideLayouts/slideLayout31.xml" /><Relationship Id="rId8" Type="http://schemas.openxmlformats.org/officeDocument/2006/relationships/slideLayout" Target="../slideLayouts/slideLayout32.xml" /><Relationship Id="rId9" Type="http://schemas.openxmlformats.org/officeDocument/2006/relationships/slideLayout" Target="../slideLayouts/slideLayout3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10" Type="http://schemas.openxmlformats.org/officeDocument/2006/relationships/slideLayout" Target="../slideLayouts/slideLayout46.xml" /><Relationship Id="rId11" Type="http://schemas.openxmlformats.org/officeDocument/2006/relationships/slideLayout" Target="../slideLayouts/slideLayout47.xml" /><Relationship Id="rId12" Type="http://schemas.openxmlformats.org/officeDocument/2006/relationships/slideLayout" Target="../slideLayouts/slideLayout48.xml" /><Relationship Id="rId13" Type="http://schemas.openxmlformats.org/officeDocument/2006/relationships/theme" Target="../theme/theme4.xml" /><Relationship Id="rId2" Type="http://schemas.openxmlformats.org/officeDocument/2006/relationships/slideLayout" Target="../slideLayouts/slideLayout38.xml" /><Relationship Id="rId3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0.xml" /><Relationship Id="rId5" Type="http://schemas.openxmlformats.org/officeDocument/2006/relationships/slideLayout" Target="../slideLayouts/slideLayout41.xml" /><Relationship Id="rId6" Type="http://schemas.openxmlformats.org/officeDocument/2006/relationships/slideLayout" Target="../slideLayouts/slideLayout42.xml" /><Relationship Id="rId7" Type="http://schemas.openxmlformats.org/officeDocument/2006/relationships/slideLayout" Target="../slideLayouts/slideLayout43.xml" /><Relationship Id="rId8" Type="http://schemas.openxmlformats.org/officeDocument/2006/relationships/slideLayout" Target="../slideLayouts/slideLayout44.xml" /><Relationship Id="rId9" Type="http://schemas.openxmlformats.org/officeDocument/2006/relationships/slideLayout" Target="../slideLayouts/slideLayout4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pic>
        <p:nvPicPr>
          <p:cNvPr id="39" name="5 Imagen" descr="UPC-CEI-positiu-p3005-interior-blanc.png"/>
          <p:cNvPicPr/>
          <p:nvPr/>
        </p:nvPicPr>
        <p:blipFill>
          <a:blip r:embed="rId13"/>
          <a:stretch>
            <a:fillRect/>
          </a:stretch>
        </p:blipFill>
        <p:spPr>
          <a:xfrm>
            <a:off x="214200" y="5454720"/>
            <a:ext cx="3317400" cy="1110960"/>
          </a:xfrm>
          <a:prstGeom prst="rect">
            <a:avLst/>
          </a:prstGeom>
          <a:ln w="9360">
            <a:noFill/>
          </a:ln>
        </p:spPr>
      </p:pic>
      <p:pic>
        <p:nvPicPr>
          <p:cNvPr id="40" name="7 Imagen" descr="barra blava arrodonida.jpg"/>
          <p:cNvPicPr/>
          <p:nvPr/>
        </p:nvPicPr>
        <p:blipFill>
          <a:blip r:embed="rId14"/>
          <a:srcRect t="40474" r="916"/>
          <a:stretch>
            <a:fillRect/>
          </a:stretch>
        </p:blipFill>
        <p:spPr>
          <a:xfrm>
            <a:off x="714240" y="0"/>
            <a:ext cx="7643520" cy="356760"/>
          </a:xfrm>
          <a:prstGeom prst="rect">
            <a:avLst/>
          </a:prstGeom>
          <a:ln w="9360"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1857240" y="3936600"/>
            <a:ext cx="6756120" cy="12351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1" strike="noStrike" spc="-1">
                <a:solidFill>
                  <a:srgbClr val="007DCC"/>
                </a:solidFill>
                <a:latin typeface="Arial"/>
                <a:ea typeface="DejaVu Sans"/>
              </a:rPr>
              <a:t>Quis aute iure</a:t>
            </a:r>
            <a:br/>
            <a:r>
              <a:rPr lang="es-ES" sz="3600" b="1" strike="noStrike" spc="-1">
                <a:solidFill>
                  <a:srgbClr val="007DCC"/>
                </a:solidFill>
                <a:latin typeface="Arial"/>
                <a:ea typeface="DejaVu Sans"/>
              </a:rPr>
              <a:t>reprehenderit in voluptate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ca-E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Feu clic aquí per editar l'estil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D387489C-10F0-424E-9859-FC0951B6B802}" type="datetime">
              <a:rPr lang="es-ES" sz="1800" b="0" strike="noStrike" spc="-1">
                <a:solidFill>
                  <a:srgbClr val="8B8B8B"/>
                </a:solidFill>
                <a:latin typeface="Arial"/>
                <a:ea typeface="DejaVu Sans"/>
              </a:rPr>
              <a:t>15/07/2022</a:t>
            </a:fld>
            <a:endParaRPr lang="ca-ES" sz="1800" b="0" strike="noStrike" spc="-1"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C9843F0-592F-4A13-8402-6EB028FC7CB0}" type="slidenum">
              <a:rPr lang="es-ES" sz="1800" b="0" strike="noStrike" spc="-1">
                <a:solidFill>
                  <a:srgbClr val="8B8B8B"/>
                </a:solidFill>
                <a:latin typeface="Arial"/>
                <a:ea typeface="DejaVu Sans"/>
              </a:rPr>
              <a:t>‹#›</a:t>
            </a:fld>
            <a:endParaRPr lang="ca-ES" sz="1800" b="0" strike="noStrike" spc="-1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 idx="4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0" name="PlaceHolder 1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CE2DCF1C-0828-477E-9E39-A56B5E0B6200}" type="slidenum"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ca-ES" sz="1400" b="0" strike="noStrike" spc="-1"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title" idx="1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body" idx="2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Feu clic per a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hyperlink" Target="https://prisma-nou.upc.edu/apl/home_estudiants.php?idioma=1" TargetMode="External" /><Relationship Id="rId4" Type="http://schemas.openxmlformats.org/officeDocument/2006/relationships/hyperlink" Target="https://eebe.upc.edu/ca/estudis/tramits-academics/pagament-domiciliat-matricula" TargetMode="External" /><Relationship Id="rId5" Type="http://schemas.openxmlformats.org/officeDocument/2006/relationships/hyperlink" Target="https://www.upc.edu/sga/ca/Beques/BequesEstudi" TargetMode="External" /><Relationship Id="rId6" Type="http://schemas.openxmlformats.org/officeDocument/2006/relationships/hyperlink" Target="https://www.upc.edu/sga/ca/matricula/pagament-de-la-matricula/modalitats-de-pagament#Reduccions%20de%20la%20matr&#237;cula" TargetMode="External" /><Relationship Id="rId7" Type="http://schemas.openxmlformats.org/officeDocument/2006/relationships/hyperlink" Target="https://eebe.upc.edu/ca/estudis/tramits-academics/convalidacions-cfgs" TargetMode="External" /><Relationship Id="rId8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notesSlide" Target="../notesSlides/notesSlide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2.png" /><Relationship Id="rId3" Type="http://schemas.openxmlformats.org/officeDocument/2006/relationships/hyperlink" Target="https://forms.gle/b6BqWPLVPQw2iDQFA" TargetMode="External" /><Relationship Id="rId4" Type="http://schemas.openxmlformats.org/officeDocument/2006/relationships/hyperlink" Target="https://forms.gle/DDVRpjmiqTwSMtdh7" TargetMode="External" /><Relationship Id="rId5" Type="http://schemas.openxmlformats.org/officeDocument/2006/relationships/hyperlink" Target="https://eebe.upc.edu/ca/estudis/accio-tutorial-i-aula-lliure" TargetMode="External" /><Relationship Id="rId6" Type="http://schemas.openxmlformats.org/officeDocument/2006/relationships/image" Target="../media/image2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3.jpeg" /><Relationship Id="rId4" Type="http://schemas.openxmlformats.org/officeDocument/2006/relationships/hyperlink" Target="https://eebe.upc.edu/ca/estudis/tramits-academics/pagament-domiciliat-matricula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openxmlformats.org/officeDocument/2006/relationships/hyperlink" Target="https://eebe.upc.edu/ca/estudis/tramits-academics/pagament-domiciliat-matricula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Relationship Id="rId4" Type="http://schemas.openxmlformats.org/officeDocument/2006/relationships/image" Target="../media/image14.png" /><Relationship Id="rId5" Type="http://schemas.openxmlformats.org/officeDocument/2006/relationships/hyperlink" Target="https://eebe.upc.edu/ca/estudis/tramits-academics/pagament-domiciliat-matricula" TargetMode="External" /><Relationship Id="rId6" Type="http://schemas.openxmlformats.org/officeDocument/2006/relationships/hyperlink" Target="https://prisma-nou.upc.edu/apl/inicial.php" TargetMode="External" /><Relationship Id="rId7" Type="http://schemas.openxmlformats.org/officeDocument/2006/relationships/hyperlink" Target="https://demana.upc.edu/gaeebe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3" name="CustomShape 1"/>
          <p:cNvSpPr/>
          <p:nvPr/>
        </p:nvSpPr>
        <p:spPr>
          <a:xfrm>
            <a:off x="107640" y="650160"/>
            <a:ext cx="5832000" cy="5946480"/>
          </a:xfrm>
          <a:prstGeom prst="rect">
            <a:avLst/>
          </a:prstGeom>
          <a:gradFill rotWithShape="0">
            <a:gsLst>
              <a:gs pos="0">
                <a:srgbClr val="C1D1EC">
                  <a:alpha val="42352"/>
                </a:srgbClr>
              </a:gs>
              <a:gs pos="100000">
                <a:srgbClr val="FFFFFF"/>
              </a:gs>
            </a:gsLst>
            <a:lin ang="5400000"/>
          </a:gra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ES" sz="2200" b="1" strike="noStrike" spc="-1" err="1">
                <a:solidFill>
                  <a:srgbClr val="000000"/>
                </a:solidFill>
                <a:latin typeface="Calibri"/>
                <a:ea typeface="DejaVu Sans"/>
              </a:rPr>
              <a:t>Estudiantat Nou de Preinscripció al Grau.</a:t>
            </a: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ES" sz="2200" b="1" strike="noStrike" spc="-1" err="1">
                <a:solidFill>
                  <a:srgbClr val="000000"/>
                </a:solidFill>
                <a:latin typeface="Calibri"/>
                <a:ea typeface="DejaVu Sans"/>
              </a:rPr>
              <a:t>Passos per fer l’automatrícula</a:t>
            </a:r>
            <a:r>
              <a:rPr lang="es-ES" sz="2200" b="1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s-ES" sz="2200" b="1" spc="-1" smtClean="0">
                <a:solidFill>
                  <a:srgbClr val="000000"/>
                </a:solidFill>
                <a:latin typeface="Calibri"/>
                <a:ea typeface="DejaVu Sans"/>
              </a:rPr>
              <a:t>Matr</a:t>
            </a:r>
            <a:r>
              <a:rPr lang="es-ES" sz="2200" b="1" spc="-1" smtClean="0">
                <a:solidFill>
                  <a:srgbClr val="000000"/>
                </a:solidFill>
                <a:latin typeface="Calibri"/>
              </a:rPr>
              <a:t>ícula on-line</a:t>
            </a: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s-ES" sz="2000" b="1" strike="noStrike" spc="-1" err="1">
                <a:solidFill>
                  <a:srgbClr val="4F81BD"/>
                </a:solidFill>
                <a:latin typeface="Calibri"/>
                <a:ea typeface="DejaVu Sans"/>
              </a:rPr>
              <a:t>Tardor </a:t>
            </a:r>
            <a:r>
              <a:rPr lang="es-ES" sz="2000" b="1" strike="noStrike" spc="-1" smtClean="0">
                <a:solidFill>
                  <a:srgbClr val="4F81BD"/>
                </a:solidFill>
                <a:latin typeface="Calibri"/>
                <a:ea typeface="DejaVu Sans"/>
              </a:rPr>
              <a:t>2022-2023</a:t>
            </a:r>
            <a:endParaRPr lang="ca-E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ca-ES" sz="2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07640" y="116640"/>
            <a:ext cx="5832000" cy="431280"/>
          </a:xfrm>
          <a:prstGeom prst="rect">
            <a:avLst/>
          </a:prstGeom>
          <a:solidFill>
            <a:srgbClr val="4A5DA5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Matrícula a l’EEBE</a:t>
            </a:r>
            <a:endParaRPr lang="ca-ES" sz="24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6071400" y="116640"/>
            <a:ext cx="2892600" cy="431280"/>
          </a:xfrm>
          <a:prstGeom prst="rect">
            <a:avLst/>
          </a:prstGeom>
          <a:solidFill>
            <a:srgbClr val="FFD300"/>
          </a:solidFill>
          <a:ln>
            <a:solidFill>
              <a:srgbClr val="DC69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a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Informació General</a:t>
            </a:r>
            <a:endParaRPr lang="ca-ES" sz="2400" b="0" strike="noStrike" spc="-1">
              <a:latin typeface="Arial"/>
            </a:endParaRPr>
          </a:p>
        </p:txBody>
      </p:sp>
      <p:pic>
        <p:nvPicPr>
          <p:cNvPr id="206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399200" y="128520"/>
            <a:ext cx="1528560" cy="408240"/>
          </a:xfrm>
          <a:prstGeom prst="rect">
            <a:avLst/>
          </a:prstGeom>
          <a:ln>
            <a:noFill/>
          </a:ln>
        </p:spPr>
      </p:pic>
      <p:sp>
        <p:nvSpPr>
          <p:cNvPr id="207" name="CustomShape 4"/>
          <p:cNvSpPr/>
          <p:nvPr/>
        </p:nvSpPr>
        <p:spPr>
          <a:xfrm>
            <a:off x="6028560" y="650160"/>
            <a:ext cx="2892600" cy="59464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300"/>
              </a:gs>
            </a:gsLst>
            <a:lin ang="16200000"/>
          </a:gradFill>
          <a:ln>
            <a:solidFill>
              <a:srgbClr val="DC69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08" name="CustomShape 5"/>
          <p:cNvSpPr/>
          <p:nvPr/>
        </p:nvSpPr>
        <p:spPr>
          <a:xfrm>
            <a:off x="5976000" y="650160"/>
            <a:ext cx="2879640" cy="59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340"/>
              </a:spcBef>
            </a:pPr>
            <a:r>
              <a:rPr lang="es-ES" sz="1700" b="1" strike="noStrike" spc="-1">
                <a:solidFill>
                  <a:srgbClr val="000000"/>
                </a:solidFill>
                <a:latin typeface="Calibri"/>
                <a:ea typeface="DejaVu Sans"/>
              </a:rPr>
              <a:t>Has seguit els passos per a fer la matrícula de NOU ACCÉS estudis de grau?</a:t>
            </a:r>
            <a:endParaRPr lang="ca-ES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ca-ES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ca-ES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ca-ES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ca-ES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ca-ES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ca-ES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ca-ES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ca-ES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ca-ES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es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Consulta l’ordre de matrícula a l’</a:t>
            </a:r>
            <a:r>
              <a:rPr lang="es-ES" sz="1600" b="1" u="sng" strike="noStrike" spc="-1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e-secretaria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es-ES" sz="1600" b="1" strike="noStrike" spc="-1">
                <a:solidFill>
                  <a:srgbClr val="C00000"/>
                </a:solidFill>
                <a:latin typeface="Calibri"/>
                <a:ea typeface="DejaVu Sans"/>
              </a:rPr>
              <a:t>Si no ho has fet abans:</a:t>
            </a:r>
            <a:endParaRPr lang="ca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-"/>
            </a:pPr>
            <a:r>
              <a:rPr lang="es-ES" sz="1600" b="1" u="sng" strike="noStrike" spc="-1" err="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Domiciliacions de pagament</a:t>
            </a:r>
            <a:endParaRPr lang="ca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-"/>
            </a:pPr>
            <a:r>
              <a:rPr lang="es-ES" sz="1600" b="1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Beques</a:t>
            </a:r>
            <a:endParaRPr lang="ca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-"/>
            </a:pPr>
            <a:r>
              <a:rPr lang="es-ES" sz="1600" b="1" u="sng" strike="noStrike" spc="-1" err="1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Descomptes de matrícula</a:t>
            </a:r>
            <a:endParaRPr lang="ca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-"/>
            </a:pPr>
            <a:r>
              <a:rPr lang="es-ES" sz="1600" b="1" u="sng" strike="noStrike" spc="-1" err="1">
                <a:solidFill>
                  <a:srgbClr val="0000FF"/>
                </a:solidFill>
                <a:uFillTx/>
                <a:latin typeface="Calibri"/>
                <a:ea typeface="DejaVu Sans"/>
                <a:hlinkClick r:id="rId7"/>
              </a:rPr>
              <a:t>Reconeixements per CFGS</a:t>
            </a:r>
            <a:endParaRPr lang="ca-ES" sz="1600" b="0" strike="noStrike" spc="-1">
              <a:latin typeface="Arial"/>
            </a:endParaRPr>
          </a:p>
        </p:txBody>
      </p:sp>
      <p:pic>
        <p:nvPicPr>
          <p:cNvPr id="209" name="Imatge 1"/>
          <p:cNvPicPr/>
          <p:nvPr/>
        </p:nvPicPr>
        <p:blipFill>
          <a:blip r:embed="rId8"/>
          <a:stretch>
            <a:fillRect/>
          </a:stretch>
        </p:blipFill>
        <p:spPr>
          <a:xfrm>
            <a:off x="6415560" y="1556640"/>
            <a:ext cx="1955880" cy="195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Tm="4000">
    <p:fad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4" name="CustomShape 1"/>
          <p:cNvSpPr/>
          <p:nvPr/>
        </p:nvSpPr>
        <p:spPr>
          <a:xfrm flipH="1">
            <a:off x="185760" y="576000"/>
            <a:ext cx="8813520" cy="5946480"/>
          </a:xfrm>
          <a:prstGeom prst="rect">
            <a:avLst/>
          </a:prstGeom>
          <a:gradFill rotWithShape="0">
            <a:gsLst>
              <a:gs pos="0">
                <a:srgbClr val="C1D1EC">
                  <a:alpha val="42352"/>
                </a:srgbClr>
              </a:gs>
              <a:gs pos="100000">
                <a:srgbClr val="FFFFFF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ca-ES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ca-ES" sz="2200" b="0" strike="noStrike" spc="-1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107640" y="116640"/>
            <a:ext cx="8813520" cy="431280"/>
          </a:xfrm>
          <a:prstGeom prst="rect">
            <a:avLst/>
          </a:prstGeom>
          <a:solidFill>
            <a:srgbClr val="4A5DA5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Matrícula a l’EEBE</a:t>
            </a:r>
            <a:endParaRPr lang="ca-ES" sz="2400" b="0" strike="noStrike" spc="-1">
              <a:latin typeface="Arial"/>
            </a:endParaRPr>
          </a:p>
        </p:txBody>
      </p:sp>
      <p:pic>
        <p:nvPicPr>
          <p:cNvPr id="286" name="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363080" y="139680"/>
            <a:ext cx="1528560" cy="408240"/>
          </a:xfrm>
          <a:prstGeom prst="rect">
            <a:avLst/>
          </a:prstGeom>
          <a:ln>
            <a:noFill/>
          </a:ln>
        </p:spPr>
      </p:pic>
      <p:sp>
        <p:nvSpPr>
          <p:cNvPr id="287" name="CustomShape 3"/>
          <p:cNvSpPr/>
          <p:nvPr/>
        </p:nvSpPr>
        <p:spPr>
          <a:xfrm>
            <a:off x="455400" y="5945760"/>
            <a:ext cx="370764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sp>
        <p:nvSpPr>
          <p:cNvPr id="288" name="CustomShape 4"/>
          <p:cNvSpPr/>
          <p:nvPr/>
        </p:nvSpPr>
        <p:spPr>
          <a:xfrm>
            <a:off x="576000" y="2519640"/>
            <a:ext cx="820764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a-ES" sz="2200" b="0" strike="noStrike" spc="-1">
                <a:solidFill>
                  <a:srgbClr val="3465A4"/>
                </a:solidFill>
                <a:latin typeface="Calibir"/>
                <a:ea typeface="DejaVu Sans"/>
              </a:rPr>
              <a:t>L’emissió i lliurament dels carnets UPC per als estudiants i les estudiantes de nou accés es farà </a:t>
            </a:r>
            <a:r>
              <a:rPr lang="ca-ES" sz="2200" b="1" strike="noStrike" spc="-1">
                <a:solidFill>
                  <a:srgbClr val="3465A4"/>
                </a:solidFill>
                <a:latin typeface="Calibir"/>
                <a:ea typeface="DejaVu Sans"/>
              </a:rPr>
              <a:t>presencial</a:t>
            </a:r>
            <a:r>
              <a:rPr lang="ca-ES" sz="2200" b="0" strike="noStrike" spc="-1">
                <a:solidFill>
                  <a:srgbClr val="3465A4"/>
                </a:solidFill>
                <a:latin typeface="Calibir"/>
                <a:ea typeface="DejaVu Sans"/>
              </a:rPr>
              <a:t>, coincidint amb l’inici del curs </a:t>
            </a:r>
            <a:r>
              <a:rPr lang="ca-ES" sz="2200" b="1" strike="noStrike" spc="-1">
                <a:solidFill>
                  <a:srgbClr val="3465A4"/>
                </a:solidFill>
                <a:latin typeface="Calibir"/>
                <a:ea typeface="DejaVu Sans"/>
              </a:rPr>
              <a:t>del </a:t>
            </a:r>
            <a:r>
              <a:rPr lang="ca-ES" sz="2200" b="1" spc="-1" smtClean="0">
                <a:solidFill>
                  <a:srgbClr val="3465A4"/>
                </a:solidFill>
                <a:latin typeface="Calibir"/>
                <a:ea typeface="DejaVu Sans"/>
              </a:rPr>
              <a:t>12</a:t>
            </a:r>
            <a:r>
              <a:rPr lang="ca-ES" sz="2200" b="1" strike="noStrike" spc="-1" smtClean="0">
                <a:solidFill>
                  <a:srgbClr val="3465A4"/>
                </a:solidFill>
                <a:latin typeface="Calibir"/>
                <a:ea typeface="DejaVu Sans"/>
              </a:rPr>
              <a:t> </a:t>
            </a:r>
            <a:r>
              <a:rPr lang="ca-ES" sz="2200" b="1" strike="noStrike" spc="-1">
                <a:solidFill>
                  <a:srgbClr val="3465A4"/>
                </a:solidFill>
                <a:latin typeface="Calibir"/>
                <a:ea typeface="DejaVu Sans"/>
              </a:rPr>
              <a:t>de setembre al </a:t>
            </a:r>
            <a:r>
              <a:rPr lang="ca-ES" sz="2200" b="1" spc="-1">
                <a:solidFill>
                  <a:srgbClr val="3465A4"/>
                </a:solidFill>
                <a:latin typeface="Calibir"/>
                <a:ea typeface="DejaVu Sans"/>
              </a:rPr>
              <a:t>2</a:t>
            </a:r>
            <a:r>
              <a:rPr lang="ca-ES" sz="2200" b="1" strike="noStrike" spc="-1" smtClean="0">
                <a:solidFill>
                  <a:srgbClr val="3465A4"/>
                </a:solidFill>
                <a:latin typeface="Calibir"/>
                <a:ea typeface="DejaVu Sans"/>
              </a:rPr>
              <a:t>3 de setembre </a:t>
            </a:r>
            <a:r>
              <a:rPr lang="ca-ES" sz="2200" b="1" strike="noStrike" spc="-1">
                <a:solidFill>
                  <a:srgbClr val="3465A4"/>
                </a:solidFill>
                <a:latin typeface="Calibir"/>
                <a:ea typeface="DejaVu Sans"/>
              </a:rPr>
              <a:t>(ambdós inclosos). </a:t>
            </a:r>
            <a:endParaRPr lang="ca-E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2200" b="0" strike="noStrike" spc="-1">
                <a:solidFill>
                  <a:srgbClr val="3465A4"/>
                </a:solidFill>
                <a:latin typeface="Calibir"/>
                <a:ea typeface="DejaVu Sans"/>
              </a:rPr>
              <a:t>L’horari serà de </a:t>
            </a:r>
            <a:r>
              <a:rPr lang="ca-ES" sz="2200" b="1" strike="noStrike" spc="-1">
                <a:solidFill>
                  <a:srgbClr val="3465A4"/>
                </a:solidFill>
                <a:latin typeface="Calibir"/>
                <a:ea typeface="DejaVu Sans"/>
              </a:rPr>
              <a:t>dilluns a divendres de 9 a 14h i de dilluns a dijous de 15 a 17h</a:t>
            </a:r>
            <a:r>
              <a:rPr lang="ca-ES" sz="2200" b="0" strike="noStrike" spc="-1">
                <a:solidFill>
                  <a:srgbClr val="3465A4"/>
                </a:solidFill>
                <a:latin typeface="Calibir"/>
                <a:ea typeface="DejaVu Sans"/>
              </a:rPr>
              <a:t>, a la 3a planta de l'EEBE</a:t>
            </a:r>
            <a:r>
              <a:rPr lang="ca-ES" sz="2200" b="1" i="1" strike="noStrike" spc="-1">
                <a:solidFill>
                  <a:srgbClr val="3465A4"/>
                </a:solidFill>
                <a:latin typeface="angsananew"/>
                <a:ea typeface="DejaVu Sans"/>
              </a:rPr>
              <a:t>.</a:t>
            </a:r>
            <a:endParaRPr lang="ca-ES" sz="2200" b="0" strike="noStrike" spc="-1"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1179360" y="1220040"/>
            <a:ext cx="1924560" cy="485640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CARNET UPC</a:t>
            </a:r>
            <a:endParaRPr lang="ca-ES" sz="2600" b="0" strike="noStrike" spc="-1"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576000" y="4932720"/>
            <a:ext cx="7737120" cy="821520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És imprescindible que sol·liciteu cita prèvia:</a:t>
            </a:r>
            <a:endParaRPr lang="ca-ES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2200" b="0" strike="noStrike" spc="-1">
                <a:solidFill>
                  <a:srgbClr val="3465A4"/>
                </a:solidFill>
                <a:latin typeface="Calibir"/>
                <a:ea typeface="DejaVu Sans"/>
              </a:rPr>
              <a:t>A partir del dia </a:t>
            </a:r>
            <a:r>
              <a:rPr lang="ca-ES" sz="2200" b="0" strike="noStrike" spc="-1" smtClean="0">
                <a:solidFill>
                  <a:srgbClr val="3465A4"/>
                </a:solidFill>
                <a:latin typeface="Calibir"/>
                <a:ea typeface="DejaVu Sans"/>
              </a:rPr>
              <a:t>5 </a:t>
            </a:r>
            <a:r>
              <a:rPr lang="ca-ES" sz="2200" b="0" strike="noStrike" spc="-1">
                <a:solidFill>
                  <a:srgbClr val="3465A4"/>
                </a:solidFill>
                <a:latin typeface="Calibir"/>
                <a:ea typeface="DejaVu Sans"/>
              </a:rPr>
              <a:t>de setembre estarà disponible</a:t>
            </a:r>
            <a:endParaRPr lang="ca-ES" sz="2200" b="0" strike="noStrike" spc="-1">
              <a:latin typeface="Arial"/>
            </a:endParaRPr>
          </a:p>
        </p:txBody>
      </p:sp>
    </p:spTree>
  </p:cSld>
  <p:clrMapOvr>
    <a:masterClrMapping/>
  </p:clrMapOvr>
  <p:transition spd="med" advTm="4000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1" name="TextShape 1"/>
          <p:cNvSpPr txBox="1"/>
          <p:nvPr/>
        </p:nvSpPr>
        <p:spPr>
          <a:xfrm>
            <a:off x="0" y="4303080"/>
            <a:ext cx="9143640" cy="14770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ca-ES" sz="3600" b="1" strike="noStrike" spc="-1">
                <a:solidFill>
                  <a:srgbClr val="007DCC"/>
                </a:solidFill>
                <a:latin typeface="Arial"/>
                <a:ea typeface="DejaVu Sans"/>
              </a:rPr>
              <a:t>Sessió d’Acollida de Graus Virtual</a:t>
            </a:r>
            <a:br>
              <a:rPr/>
            </a:br>
            <a:r>
              <a:rPr lang="ca-ES" sz="2800" b="1" spc="-1">
                <a:solidFill>
                  <a:srgbClr val="FF0000"/>
                </a:solidFill>
                <a:latin typeface="Arial"/>
                <a:ea typeface="DejaVu Sans"/>
              </a:rPr>
              <a:t>9</a:t>
            </a:r>
            <a:r>
              <a:rPr lang="ca-ES" sz="2800" b="1" strike="noStrike" spc="-1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ca-ES" sz="2800" b="1" strike="noStrike" spc="-1">
                <a:solidFill>
                  <a:srgbClr val="FF0000"/>
                </a:solidFill>
                <a:latin typeface="Arial"/>
                <a:ea typeface="DejaVu Sans"/>
              </a:rPr>
              <a:t>de setembre del </a:t>
            </a:r>
            <a:r>
              <a:rPr lang="ca-ES" sz="2800" b="1" strike="noStrike" spc="-1" smtClean="0">
                <a:solidFill>
                  <a:srgbClr val="FF0000"/>
                </a:solidFill>
                <a:latin typeface="Arial"/>
                <a:ea typeface="DejaVu Sans"/>
              </a:rPr>
              <a:t>2022 </a:t>
            </a:r>
            <a:r>
              <a:rPr lang="ca-ES" sz="2800" b="1" strike="noStrike" spc="-1">
                <a:solidFill>
                  <a:srgbClr val="FF0000"/>
                </a:solidFill>
                <a:latin typeface="Arial"/>
                <a:ea typeface="DejaVu Sans"/>
              </a:rPr>
              <a:t>(presencial)</a:t>
            </a:r>
            <a:br>
              <a:rPr/>
            </a:b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-19080" y="548640"/>
            <a:ext cx="9162720" cy="1553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3600" b="1" strike="noStrike" spc="-1">
                <a:solidFill>
                  <a:srgbClr val="007DCC"/>
                </a:solidFill>
                <a:latin typeface="Arial"/>
                <a:ea typeface="DejaVu Sans"/>
              </a:rPr>
              <a:t>Escola d’Enginyeria de Barcelona Est</a:t>
            </a:r>
            <a:endParaRPr lang="ca-ES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a-ES" sz="6000" b="1" strike="noStrike" spc="-1">
                <a:solidFill>
                  <a:srgbClr val="007DCC"/>
                </a:solidFill>
                <a:latin typeface="Arial"/>
                <a:ea typeface="DejaVu Sans"/>
              </a:rPr>
              <a:t>EEBE</a:t>
            </a:r>
            <a:endParaRPr lang="ca-ES" sz="6000" b="0" strike="noStrike" spc="-1">
              <a:latin typeface="Arial"/>
            </a:endParaRPr>
          </a:p>
        </p:txBody>
      </p:sp>
      <p:pic>
        <p:nvPicPr>
          <p:cNvPr id="293" name="Imat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22560"/>
            <a:ext cx="9162720" cy="172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advTm="10000" p14:dur="10">
        <p:fade/>
      </p:transition>
    </mc:Choice>
    <mc:Fallback>
      <p:transition advTm="10000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4" name="CustomShape 1"/>
          <p:cNvSpPr/>
          <p:nvPr/>
        </p:nvSpPr>
        <p:spPr>
          <a:xfrm>
            <a:off x="539640" y="1054800"/>
            <a:ext cx="8604000" cy="6092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2800" b="1" strike="noStrike" spc="-1">
                <a:solidFill>
                  <a:srgbClr val="0070C0"/>
                </a:solidFill>
                <a:latin typeface="Arial"/>
                <a:ea typeface="DejaVu Sans"/>
              </a:rPr>
              <a:t>Sessió d’Acollida de Graus Virtual</a:t>
            </a:r>
            <a:br>
              <a:rPr/>
            </a:br>
            <a:r>
              <a:rPr lang="ca-ES" sz="2400" u="sng" spc="-1">
                <a:solidFill>
                  <a:srgbClr val="FF0000"/>
                </a:solidFill>
                <a:latin typeface="Arial"/>
                <a:ea typeface="DejaVu Sans"/>
              </a:rPr>
              <a:t>9</a:t>
            </a:r>
            <a:r>
              <a:rPr lang="ca-ES" sz="2400" b="0" u="sng" strike="noStrike" spc="-1" smtClean="0">
                <a:solidFill>
                  <a:srgbClr val="FF0000"/>
                </a:solidFill>
                <a:uFillTx/>
                <a:latin typeface="Arial"/>
                <a:ea typeface="DejaVu Sans"/>
              </a:rPr>
              <a:t> </a:t>
            </a:r>
            <a:r>
              <a:rPr lang="ca-ES" sz="2400" b="0" u="sng" strike="noStrike" spc="-1">
                <a:solidFill>
                  <a:srgbClr val="FF0000"/>
                </a:solidFill>
                <a:uFillTx/>
                <a:latin typeface="Arial"/>
                <a:ea typeface="DejaVu Sans"/>
              </a:rPr>
              <a:t>de setembre de </a:t>
            </a:r>
            <a:r>
              <a:rPr lang="ca-ES" sz="2400" b="0" u="sng" strike="noStrike" spc="-1" smtClean="0">
                <a:solidFill>
                  <a:srgbClr val="FF0000"/>
                </a:solidFill>
                <a:uFillTx/>
                <a:latin typeface="Arial"/>
                <a:ea typeface="DejaVu Sans"/>
              </a:rPr>
              <a:t>2022 </a:t>
            </a:r>
            <a:r>
              <a:rPr lang="ca-ES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a la Sala d’Actes de l’EEBE (presencial):</a:t>
            </a:r>
            <a:endParaRPr lang="ca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1a sessió 9:00 h: </a:t>
            </a: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Grau en Enginyeria Biomèdica i Grau en Enginyeria Electrònica Industrial i Automàtica</a:t>
            </a:r>
            <a:endParaRPr lang="ca-E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2a sessió 10:30 h:</a:t>
            </a: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Grau en Enginyeria de Materials i Grau en Enginyeria Química</a:t>
            </a:r>
            <a:endParaRPr lang="ca-E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3a sessió 12:00 h:</a:t>
            </a: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Grau en Enginyeria Mecànica</a:t>
            </a:r>
            <a:endParaRPr lang="ca-E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4a sessió: 13:30 h:</a:t>
            </a:r>
            <a:r>
              <a:rPr lang="pt-B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Grau en Enginyeria Elèctrica i Grau en Enginyeria de l'Energia</a:t>
            </a:r>
            <a:endParaRPr lang="ca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>
              <a:rPr/>
            </a:br>
            <a:br>
              <a:rPr/>
            </a:br>
            <a:r>
              <a:rPr lang="ca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br>
              <a:rPr/>
            </a:b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539640" y="5254560"/>
            <a:ext cx="8136720" cy="63900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Durada aproximada de la sessió 1h30 </a:t>
            </a: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(1h a la Sala d‘Actes+30 min de breu recorregut per l’Escola i als espais exteriors) </a:t>
            </a:r>
            <a:endParaRPr lang="ca-ES" sz="1800" b="0" strike="noStrike" spc="-1">
              <a:latin typeface="Arial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" name="CustomShape 1"/>
          <p:cNvSpPr/>
          <p:nvPr/>
        </p:nvSpPr>
        <p:spPr>
          <a:xfrm>
            <a:off x="288000" y="504000"/>
            <a:ext cx="6197040" cy="767520"/>
          </a:xfrm>
          <a:prstGeom prst="rect">
            <a:avLst/>
          </a:prstGeom>
          <a:solidFill>
            <a:srgbClr val="A4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strike="noStrike" spc="-1">
                <a:solidFill>
                  <a:srgbClr val="FFFFFF"/>
                </a:solidFill>
                <a:latin typeface="Verdana"/>
                <a:ea typeface="DejaVu Sans"/>
              </a:rPr>
              <a:t>Residència XIOR Diagonal-Besós</a:t>
            </a:r>
            <a:endParaRPr lang="ca-E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a-ES" sz="1350" b="1" strike="noStrike" spc="-1">
                <a:solidFill>
                  <a:srgbClr val="FFFFFF"/>
                </a:solidFill>
                <a:latin typeface="Verdana"/>
                <a:ea typeface="DejaVu Sans"/>
              </a:rPr>
              <a:t>per a estudiants, professors i investigadors</a:t>
            </a:r>
            <a:endParaRPr lang="ca-ES" sz="135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1350" b="0" strike="noStrike" spc="-1">
              <a:latin typeface="Arial"/>
            </a:endParaRPr>
          </a:p>
        </p:txBody>
      </p:sp>
      <p:pic>
        <p:nvPicPr>
          <p:cNvPr id="297" name="Imat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57360" y="575280"/>
            <a:ext cx="1742040" cy="720720"/>
          </a:xfrm>
          <a:prstGeom prst="rect">
            <a:avLst/>
          </a:prstGeom>
          <a:ln>
            <a:noFill/>
          </a:ln>
        </p:spPr>
      </p:pic>
      <p:pic>
        <p:nvPicPr>
          <p:cNvPr id="29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9640" y="1669680"/>
            <a:ext cx="3006360" cy="2002320"/>
          </a:xfrm>
          <a:prstGeom prst="rect">
            <a:avLst/>
          </a:prstGeom>
          <a:ln>
            <a:noFill/>
          </a:ln>
        </p:spPr>
      </p:pic>
      <p:pic>
        <p:nvPicPr>
          <p:cNvPr id="299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6482880" y="1512000"/>
            <a:ext cx="2517120" cy="3354480"/>
          </a:xfrm>
          <a:prstGeom prst="rect">
            <a:avLst/>
          </a:prstGeom>
          <a:ln>
            <a:noFill/>
          </a:ln>
        </p:spPr>
      </p:pic>
      <p:pic>
        <p:nvPicPr>
          <p:cNvPr id="300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482880" y="4968000"/>
            <a:ext cx="2592360" cy="1728000"/>
          </a:xfrm>
          <a:prstGeom prst="rect">
            <a:avLst/>
          </a:prstGeom>
          <a:ln>
            <a:noFill/>
          </a:ln>
        </p:spPr>
      </p:pic>
      <p:pic>
        <p:nvPicPr>
          <p:cNvPr id="301" name="Imatg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803400" y="2304000"/>
            <a:ext cx="2376000" cy="3168000"/>
          </a:xfrm>
          <a:prstGeom prst="rect">
            <a:avLst/>
          </a:prstGeom>
          <a:ln>
            <a:noFill/>
          </a:ln>
        </p:spPr>
      </p:pic>
      <p:sp>
        <p:nvSpPr>
          <p:cNvPr id="302" name="CustomShape 2"/>
          <p:cNvSpPr/>
          <p:nvPr/>
        </p:nvSpPr>
        <p:spPr>
          <a:xfrm>
            <a:off x="72000" y="5678280"/>
            <a:ext cx="6336000" cy="729720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u="sng" strike="noStrike" spc="-1">
                <a:solidFill>
                  <a:srgbClr val="0000FF"/>
                </a:solidFill>
                <a:uFillTx/>
                <a:latin typeface="Verdana"/>
                <a:ea typeface="Verdana"/>
              </a:rPr>
              <a:t>https://eebe.upc.edu/ca/estudis/residencia-universitaria-campus-diagonal-besos</a:t>
            </a:r>
            <a:endParaRPr lang="ca-ES" sz="1400" b="0" strike="noStrike" spc="-1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sp>
        <p:nvSpPr>
          <p:cNvPr id="304" name="Custom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pic>
        <p:nvPicPr>
          <p:cNvPr id="305" name="Imatge 6"/>
          <p:cNvPicPr/>
          <p:nvPr/>
        </p:nvPicPr>
        <p:blipFill>
          <a:blip r:embed="rId7"/>
          <a:stretch>
            <a:fillRect/>
          </a:stretch>
        </p:blipFill>
        <p:spPr>
          <a:xfrm>
            <a:off x="262800" y="4752000"/>
            <a:ext cx="3365280" cy="761760"/>
          </a:xfrm>
          <a:prstGeom prst="rect">
            <a:avLst/>
          </a:prstGeom>
          <a:ln>
            <a:noFill/>
          </a:ln>
        </p:spPr>
      </p:pic>
      <p:sp>
        <p:nvSpPr>
          <p:cNvPr id="306" name="CustomShape 5"/>
          <p:cNvSpPr/>
          <p:nvPr/>
        </p:nvSpPr>
        <p:spPr>
          <a:xfrm>
            <a:off x="203400" y="3825720"/>
            <a:ext cx="3456000" cy="622440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strike="noStrike" spc="-1">
                <a:solidFill>
                  <a:srgbClr val="000000"/>
                </a:solidFill>
                <a:latin typeface="Verdana"/>
                <a:ea typeface="Verdana"/>
              </a:rPr>
              <a:t>https://xiordiagonalbesos.com/</a:t>
            </a:r>
            <a:br/>
            <a:endParaRPr lang="ca-ES" sz="1400" b="0" strike="noStrike" spc="-1">
              <a:latin typeface="Arial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10000" p14:dur="10">
        <p:fade/>
      </p:transition>
    </mc:Choice>
    <mc:Fallback>
      <p:transition advTm="10000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" name="Google Shape;54;p13"/>
          <p:cNvPicPr/>
          <p:nvPr/>
        </p:nvPicPr>
        <p:blipFill>
          <a:blip r:embed="rId2"/>
          <a:srcRect l="37705" t="19825" r="35962" b="56776"/>
          <a:stretch>
            <a:fillRect/>
          </a:stretch>
        </p:blipFill>
        <p:spPr>
          <a:xfrm>
            <a:off x="529920" y="463525"/>
            <a:ext cx="1703880" cy="1009080"/>
          </a:xfrm>
          <a:prstGeom prst="rect">
            <a:avLst/>
          </a:prstGeom>
          <a:ln>
            <a:noFill/>
          </a:ln>
        </p:spPr>
      </p:pic>
      <p:sp>
        <p:nvSpPr>
          <p:cNvPr id="308" name="CustomShape 1"/>
          <p:cNvSpPr/>
          <p:nvPr/>
        </p:nvSpPr>
        <p:spPr>
          <a:xfrm>
            <a:off x="529920" y="2567880"/>
            <a:ext cx="8083800" cy="301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marL="101880" algn="just">
              <a:lnSpc>
                <a:spcPct val="200000"/>
              </a:lnSpc>
              <a:buClr>
                <a:srgbClr val="000000"/>
              </a:buClr>
            </a:pPr>
            <a:endParaRPr lang="ca-ES" sz="2000" b="0" strike="noStrike" spc="-1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59" y="1472605"/>
            <a:ext cx="811638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ca" b="1" u="sng" spc="-1" smtClean="0">
                <a:solidFill>
                  <a:srgbClr val="000000"/>
                </a:solidFill>
              </a:rPr>
              <a:t>Setmana 0 (presencial)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Cursos de repàs de continguts bàsics (preuniversitaris) de Matemàtiques, Física i Química.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err="1"/>
              <a:t>Presencials, 8 hores.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Una matèria a triar (per limitació de places</a:t>
            </a:r>
            <a:r>
              <a:rPr lang="es-ES" sz="1400" smtClean="0"/>
              <a:t>)</a:t>
            </a:r>
          </a:p>
          <a:p>
            <a:endParaRPr lang="es-ES" sz="1400"/>
          </a:p>
          <a:p>
            <a:r>
              <a:rPr lang="es-ES" sz="1400" b="1" err="1"/>
              <a:t>Període d’inscripció</a:t>
            </a:r>
            <a:r>
              <a:rPr lang="es-ES" sz="1400"/>
              <a:t>: Del 15 de juliol al 3 d'agost de </a:t>
            </a:r>
            <a:r>
              <a:rPr lang="es-ES" sz="1400" smtClean="0"/>
              <a:t>2022</a:t>
            </a:r>
            <a:br>
              <a:rPr lang="es-ES" sz="1400" smtClean="0"/>
            </a:br>
            <a:br>
              <a:rPr lang="es-ES" sz="1400"/>
            </a:br>
            <a:r>
              <a:rPr lang="es-ES" sz="1400" b="1" err="1" smtClean="0"/>
              <a:t>Autotest </a:t>
            </a:r>
            <a:r>
              <a:rPr lang="es-ES" sz="1400" b="1" err="1"/>
              <a:t>previ</a:t>
            </a:r>
            <a:r>
              <a:rPr lang="es-ES" sz="1400"/>
              <a:t> (per conèixer el teu nivell en aquestes matèries</a:t>
            </a:r>
            <a:r>
              <a:rPr lang="es-ES" sz="1400" smtClean="0"/>
              <a:t>): </a:t>
            </a:r>
            <a:r>
              <a:rPr lang="es-ES" sz="1400" smtClean="0">
                <a:hlinkClick r:id="rId3"/>
              </a:rPr>
              <a:t>https</a:t>
            </a:r>
            <a:r>
              <a:rPr lang="es-ES" sz="1400">
                <a:hlinkClick r:id="rId3"/>
              </a:rPr>
              <a:t>://forms.gle/b6BqWPLVPQw2iDQFA</a:t>
            </a:r>
            <a:r>
              <a:rPr lang="es-ES" sz="1400"/>
              <a:t> </a:t>
            </a:r>
            <a:br>
              <a:rPr lang="es-ES" sz="1400" smtClean="0"/>
            </a:br>
            <a:endParaRPr lang="es-ES" sz="1400"/>
          </a:p>
          <a:p>
            <a:r>
              <a:rPr lang="es-ES" sz="1400" b="1" err="1"/>
              <a:t>Formulari d'inscripció: </a:t>
            </a:r>
            <a:r>
              <a:rPr lang="es-ES" sz="1400" b="1">
                <a:hlinkClick r:id="rId4"/>
              </a:rPr>
              <a:t>https://forms.gle/DDVRpjmiqTwSMtdh7</a:t>
            </a:r>
            <a:r>
              <a:rPr lang="es-ES" sz="1400"/>
              <a:t> </a:t>
            </a:r>
            <a:endParaRPr lang="es-ES" sz="1400" smtClean="0"/>
          </a:p>
          <a:p>
            <a:endParaRPr lang="es-ES" sz="1400"/>
          </a:p>
          <a:p>
            <a:r>
              <a:rPr lang="es-ES" sz="1400" b="1" err="1"/>
              <a:t>Període de realització:</a:t>
            </a:r>
            <a:r>
              <a:rPr lang="es-ES" sz="1400"/>
              <a:t> del </a:t>
            </a:r>
            <a:r>
              <a:rPr lang="es-ES" sz="1400" b="1"/>
              <a:t>5 al 8 de setembre de 2022 </a:t>
            </a:r>
            <a:r>
              <a:rPr lang="es-ES" sz="1400"/>
              <a:t>(inclosos; el 9 de setembre se celebrarà la Jornada d'Acollida, el 12 de setembre començarà el curs).</a:t>
            </a:r>
          </a:p>
          <a:p>
            <a:pPr algn="just">
              <a:lnSpc>
                <a:spcPct val="200000"/>
              </a:lnSpc>
            </a:pPr>
            <a:r>
              <a:rPr lang="ca" b="1" spc="-1" smtClean="0">
                <a:solidFill>
                  <a:srgbClr val="000000"/>
                </a:solidFill>
              </a:rPr>
              <a:t>Més informació: </a:t>
            </a:r>
            <a:r>
              <a:rPr lang="ca" b="1" spc="-1" smtClean="0">
                <a:solidFill>
                  <a:srgbClr val="000000"/>
                </a:solidFill>
                <a:hlinkClick r:id="rId5"/>
              </a:rPr>
              <a:t>Aula Lliure</a:t>
            </a:r>
            <a:endParaRPr lang="ca" b="1" spc="-1" smtClean="0">
              <a:solidFill>
                <a:srgbClr val="000000"/>
              </a:solidFill>
            </a:endParaRPr>
          </a:p>
          <a:p>
            <a:pPr algn="just">
              <a:lnSpc>
                <a:spcPct val="200000"/>
              </a:lnSpc>
            </a:pPr>
            <a:endParaRPr lang="ca-ES" spc="-1"/>
          </a:p>
        </p:txBody>
      </p:sp>
      <p:pic>
        <p:nvPicPr>
          <p:cNvPr id="5" name="Google Shape;70;p15"/>
          <p:cNvPicPr/>
          <p:nvPr/>
        </p:nvPicPr>
        <p:blipFill>
          <a:blip r:embed="rId6"/>
          <a:srcRect l="39186" t="44503" r="44081" b="47596"/>
          <a:stretch>
            <a:fillRect/>
          </a:stretch>
        </p:blipFill>
        <p:spPr>
          <a:xfrm>
            <a:off x="670559" y="5509577"/>
            <a:ext cx="2852640" cy="898560"/>
          </a:xfrm>
          <a:prstGeom prst="rect">
            <a:avLst/>
          </a:prstGeom>
          <a:ln>
            <a:noFill/>
          </a:ln>
        </p:spPr>
      </p:pic>
      <p:pic>
        <p:nvPicPr>
          <p:cNvPr id="6" name="Google Shape;71;p15"/>
          <p:cNvPicPr/>
          <p:nvPr/>
        </p:nvPicPr>
        <p:blipFill>
          <a:blip r:embed="rId6"/>
          <a:srcRect l="39104" t="52313" r="38985" b="41593"/>
          <a:stretch>
            <a:fillRect/>
          </a:stretch>
        </p:blipFill>
        <p:spPr>
          <a:xfrm>
            <a:off x="5276657" y="5579638"/>
            <a:ext cx="2852640" cy="63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advTm="10000" p14:dur="10">
        <p:fade/>
      </p:transition>
    </mc:Choice>
    <mc:Fallback>
      <p:transition advTm="10000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0" name="CustomShape 1"/>
          <p:cNvSpPr/>
          <p:nvPr/>
        </p:nvSpPr>
        <p:spPr>
          <a:xfrm>
            <a:off x="78120" y="650160"/>
            <a:ext cx="8813520" cy="5946480"/>
          </a:xfrm>
          <a:prstGeom prst="rect">
            <a:avLst/>
          </a:prstGeom>
          <a:gradFill rotWithShape="0">
            <a:gsLst>
              <a:gs pos="0">
                <a:srgbClr val="C1D1EC">
                  <a:alpha val="42352"/>
                </a:srgbClr>
              </a:gs>
              <a:gs pos="100000">
                <a:srgbClr val="FFFFFF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ca-ES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ca-ES" sz="2000" b="1" strike="noStrike" spc="-1">
                <a:solidFill>
                  <a:srgbClr val="4F81BD"/>
                </a:solidFill>
                <a:latin typeface="Calibri"/>
                <a:ea typeface="DejaVu Sans"/>
              </a:rPr>
              <a:t>Tardor 2018-2019</a:t>
            </a:r>
            <a:endParaRPr lang="ca-E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ca-ES" sz="2000" b="0" strike="noStrike" spc="-1">
              <a:latin typeface="Arial"/>
            </a:endParaRPr>
          </a:p>
        </p:txBody>
      </p:sp>
      <p:pic>
        <p:nvPicPr>
          <p:cNvPr id="211" name="Contenidor de contingut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74840" y="2504520"/>
            <a:ext cx="7840440" cy="2827440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>
            <a:off x="107640" y="116640"/>
            <a:ext cx="8813520" cy="431280"/>
          </a:xfrm>
          <a:prstGeom prst="rect">
            <a:avLst/>
          </a:prstGeom>
          <a:solidFill>
            <a:srgbClr val="4A5DA5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Matrícula a l’EEBE</a:t>
            </a:r>
            <a:endParaRPr lang="ca-ES" sz="2400" b="0" strike="noStrike" spc="-1">
              <a:latin typeface="Arial"/>
            </a:endParaRPr>
          </a:p>
        </p:txBody>
      </p:sp>
      <p:pic>
        <p:nvPicPr>
          <p:cNvPr id="213" name="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363080" y="139680"/>
            <a:ext cx="1528560" cy="408240"/>
          </a:xfrm>
          <a:prstGeom prst="rect">
            <a:avLst/>
          </a:prstGeom>
          <a:ln>
            <a:noFill/>
          </a:ln>
        </p:spPr>
      </p:pic>
      <p:sp>
        <p:nvSpPr>
          <p:cNvPr id="214" name="CustomShape 3"/>
          <p:cNvSpPr/>
          <p:nvPr/>
        </p:nvSpPr>
        <p:spPr>
          <a:xfrm>
            <a:off x="455400" y="1226880"/>
            <a:ext cx="7642440" cy="119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2858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1" strike="noStrike" spc="-1" err="1">
                <a:solidFill>
                  <a:srgbClr val="000000"/>
                </a:solidFill>
                <a:latin typeface="Calibri"/>
                <a:ea typeface="DejaVu Sans"/>
              </a:rPr>
              <a:t>Identifica’t </a:t>
            </a:r>
            <a:endParaRPr lang="ca-ES" sz="20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Has revisat els apartats “Dades personals” i “autoritzacions LOPD</a:t>
            </a:r>
            <a:r>
              <a:rPr lang="es-ES" sz="2000" b="1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”?</a:t>
            </a:r>
          </a:p>
          <a:p>
            <a:pPr marL="2858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1" spc="-1" smtClean="0">
                <a:solidFill>
                  <a:srgbClr val="000000"/>
                </a:solidFill>
                <a:latin typeface="Calibri"/>
                <a:ea typeface="DejaVu Sans"/>
                <a:hlinkClick r:id="rId4"/>
              </a:rPr>
              <a:t>Si vols domiciliar la matrícula en un o dos pagaments, emplena dades les dades bancàries (Ordre SEPA)</a:t>
            </a:r>
            <a:r>
              <a:rPr lang="es-ES" sz="2000" b="1" spc="-1" smtClean="0">
                <a:solidFill>
                  <a:srgbClr val="000000"/>
                </a:solidFill>
                <a:latin typeface="Calibri"/>
                <a:ea typeface="DejaVu Sans"/>
              </a:rPr>
              <a:t> a l’apartat “Comptes bancaris”</a:t>
            </a:r>
            <a:endParaRPr lang="ca-ES" sz="2000" b="0" strike="noStrike" spc="-1"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155160" y="642600"/>
            <a:ext cx="460332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3000" b="1" strike="noStrike" spc="-1">
                <a:solidFill>
                  <a:srgbClr val="FFD300"/>
                </a:solidFill>
                <a:latin typeface="Calibri"/>
                <a:ea typeface="DejaVu Sans"/>
              </a:rPr>
              <a:t>https://prisma-nou.upc.edu</a:t>
            </a:r>
            <a:endParaRPr lang="ca-ES" sz="3000" b="0" strike="noStrike" spc="-1">
              <a:latin typeface="Arial"/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474840" y="4376880"/>
            <a:ext cx="1361520" cy="43128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17" name="CustomShape 6"/>
          <p:cNvSpPr/>
          <p:nvPr/>
        </p:nvSpPr>
        <p:spPr>
          <a:xfrm>
            <a:off x="973440" y="5708880"/>
            <a:ext cx="7990200" cy="88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marL="720">
              <a:spcBef>
                <a:spcPts val="320"/>
              </a:spcBef>
              <a:buClr>
                <a:srgbClr val="000000"/>
              </a:buClr>
            </a:pPr>
            <a:r>
              <a:rPr lang="ca-ES" sz="1600" b="1" spc="-1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ca-ES" sz="1600" b="1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er </a:t>
            </a:r>
            <a:r>
              <a:rPr lang="ca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ca-ES" sz="1600" b="1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poder realitzar la matrícula</a:t>
            </a:r>
            <a:r>
              <a:rPr lang="ca-ES" sz="1600" b="1" spc="-1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286470" indent="-285750">
              <a:spcBef>
                <a:spcPts val="32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a-ES" sz="1600" b="1" spc="-1">
                <a:solidFill>
                  <a:srgbClr val="000000"/>
                </a:solidFill>
                <a:latin typeface="Calibri"/>
              </a:rPr>
              <a:t>Han d’estar emplenats els camps de Dades personals i Autoritzacions </a:t>
            </a:r>
            <a:r>
              <a:rPr lang="ca-ES" sz="1600" b="1" spc="-1" smtClean="0">
                <a:solidFill>
                  <a:srgbClr val="000000"/>
                </a:solidFill>
                <a:latin typeface="Calibri"/>
              </a:rPr>
              <a:t>LOPD</a:t>
            </a:r>
          </a:p>
          <a:p>
            <a:pPr marL="286470" indent="-285750">
              <a:spcBef>
                <a:spcPts val="32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a-ES" sz="1600" b="1" spc="-1" smtClean="0">
                <a:solidFill>
                  <a:srgbClr val="000000"/>
                </a:solidFill>
                <a:latin typeface="Calibri"/>
              </a:rPr>
              <a:t>S’ha de signar el compromís d’integritat acadèmica que apareixerà a l’opció d’Automatrícula</a:t>
            </a:r>
            <a:br>
              <a:rPr lang="ca-ES" sz="1600" b="1" spc="-1">
                <a:solidFill>
                  <a:srgbClr val="000000"/>
                </a:solidFill>
                <a:latin typeface="Calibri"/>
              </a:rPr>
            </a:br>
            <a:endParaRPr lang="ca-ES" sz="1600" b="1" spc="-1" smtClean="0">
              <a:solidFill>
                <a:srgbClr val="000000"/>
              </a:solidFill>
              <a:latin typeface="Calibri"/>
            </a:endParaRPr>
          </a:p>
          <a:p>
            <a:pPr marL="720">
              <a:spcBef>
                <a:spcPts val="320"/>
              </a:spcBef>
              <a:buClr>
                <a:srgbClr val="000000"/>
              </a:buClr>
            </a:pPr>
            <a:endParaRPr lang="ca-ES" sz="1600" b="1" spc="-1">
              <a:solidFill>
                <a:srgbClr val="000000"/>
              </a:solidFill>
              <a:latin typeface="Calibri"/>
            </a:endParaRPr>
          </a:p>
          <a:p>
            <a:pPr marL="285840" indent="-285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endParaRPr lang="ca-ES" sz="1600" b="0" strike="noStrike" spc="-1">
              <a:latin typeface="Arial"/>
            </a:endParaRPr>
          </a:p>
        </p:txBody>
      </p:sp>
      <p:sp>
        <p:nvSpPr>
          <p:cNvPr id="218" name="CustomShape 7"/>
          <p:cNvSpPr/>
          <p:nvPr/>
        </p:nvSpPr>
        <p:spPr>
          <a:xfrm rot="16200000" flipV="1">
            <a:off x="288720" y="5131080"/>
            <a:ext cx="1142640" cy="370080"/>
          </a:xfrm>
          <a:prstGeom prst="bentConnector3">
            <a:avLst>
              <a:gd name="adj1" fmla="val 1683"/>
            </a:avLst>
          </a:prstGeom>
          <a:noFill/>
          <a:ln w="2556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</p:spTree>
  </p:cSld>
  <p:clrMapOvr>
    <a:masterClrMapping/>
  </p:clrMapOvr>
  <p:transition spd="med" advTm="4000"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9" name="CustomShape 1"/>
          <p:cNvSpPr/>
          <p:nvPr/>
        </p:nvSpPr>
        <p:spPr>
          <a:xfrm>
            <a:off x="78120" y="660960"/>
            <a:ext cx="8813520" cy="5946480"/>
          </a:xfrm>
          <a:prstGeom prst="rect">
            <a:avLst/>
          </a:prstGeom>
          <a:gradFill rotWithShape="0">
            <a:gsLst>
              <a:gs pos="0">
                <a:srgbClr val="C1D1EC">
                  <a:alpha val="42352"/>
                </a:srgbClr>
              </a:gs>
              <a:gs pos="100000">
                <a:srgbClr val="FFFFFF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ca-ES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ca-ES" sz="2200" b="0" strike="noStrike" spc="-1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07640" y="116640"/>
            <a:ext cx="8813520" cy="431280"/>
          </a:xfrm>
          <a:prstGeom prst="rect">
            <a:avLst/>
          </a:prstGeom>
          <a:solidFill>
            <a:srgbClr val="4A5DA5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Matrícula a l’EEBE</a:t>
            </a:r>
            <a:endParaRPr lang="ca-ES" sz="2400" b="0" strike="noStrike" spc="-1">
              <a:latin typeface="Arial"/>
            </a:endParaRPr>
          </a:p>
        </p:txBody>
      </p:sp>
      <p:pic>
        <p:nvPicPr>
          <p:cNvPr id="221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363080" y="139680"/>
            <a:ext cx="1528560" cy="408240"/>
          </a:xfrm>
          <a:prstGeom prst="rect">
            <a:avLst/>
          </a:prstGeom>
          <a:ln>
            <a:noFill/>
          </a:ln>
        </p:spPr>
      </p:pic>
      <p:sp>
        <p:nvSpPr>
          <p:cNvPr id="222" name="CustomShape 3"/>
          <p:cNvSpPr/>
          <p:nvPr/>
        </p:nvSpPr>
        <p:spPr>
          <a:xfrm>
            <a:off x="484560" y="1506240"/>
            <a:ext cx="7642440" cy="98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58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Comprova els descomptes aplicats a la teva matrícula (si és el cas)</a:t>
            </a:r>
            <a:endParaRPr lang="ca-ES" sz="2000" b="0" strike="noStrike" spc="-1">
              <a:latin typeface="Arial"/>
            </a:endParaRPr>
          </a:p>
        </p:txBody>
      </p:sp>
      <p:pic>
        <p:nvPicPr>
          <p:cNvPr id="223" name="Imatge 15"/>
          <p:cNvPicPr/>
          <p:nvPr/>
        </p:nvPicPr>
        <p:blipFill>
          <a:blip r:embed="rId3"/>
          <a:srcRect r="-752"/>
          <a:stretch>
            <a:fillRect/>
          </a:stretch>
        </p:blipFill>
        <p:spPr>
          <a:xfrm>
            <a:off x="1542960" y="2780280"/>
            <a:ext cx="6285600" cy="3526200"/>
          </a:xfrm>
          <a:prstGeom prst="rect">
            <a:avLst/>
          </a:prstGeom>
          <a:ln w="25560">
            <a:solidFill>
              <a:schemeClr val="accent1">
                <a:shade val="50000"/>
              </a:schemeClr>
            </a:solidFill>
            <a:round/>
          </a:ln>
        </p:spPr>
      </p:pic>
      <p:sp>
        <p:nvSpPr>
          <p:cNvPr id="224" name="CustomShape 4"/>
          <p:cNvSpPr/>
          <p:nvPr/>
        </p:nvSpPr>
        <p:spPr>
          <a:xfrm>
            <a:off x="1542960" y="4871520"/>
            <a:ext cx="1110240" cy="54000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25" name="CustomShape 5"/>
          <p:cNvSpPr/>
          <p:nvPr/>
        </p:nvSpPr>
        <p:spPr>
          <a:xfrm rot="16200000" flipH="1">
            <a:off x="-406440" y="3192120"/>
            <a:ext cx="3255840" cy="642600"/>
          </a:xfrm>
          <a:prstGeom prst="bentConnector2">
            <a:avLst/>
          </a:prstGeom>
          <a:noFill/>
          <a:ln w="2556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</p:spTree>
  </p:cSld>
  <p:clrMapOvr>
    <a:masterClrMapping/>
  </p:clrMapOvr>
  <p:transition spd="med" advTm="4000">
    <p:fad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6" name="CustomShape 1"/>
          <p:cNvSpPr/>
          <p:nvPr/>
        </p:nvSpPr>
        <p:spPr>
          <a:xfrm>
            <a:off x="107640" y="650160"/>
            <a:ext cx="8813520" cy="5946480"/>
          </a:xfrm>
          <a:prstGeom prst="rect">
            <a:avLst/>
          </a:prstGeom>
          <a:gradFill rotWithShape="0">
            <a:gsLst>
              <a:gs pos="0">
                <a:srgbClr val="C1D1EC">
                  <a:alpha val="42352"/>
                </a:srgbClr>
              </a:gs>
              <a:gs pos="100000">
                <a:srgbClr val="FFFFFF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ca-ES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ca-ES" sz="2200" b="0" strike="noStrike" spc="-1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07640" y="116640"/>
            <a:ext cx="8813520" cy="431280"/>
          </a:xfrm>
          <a:prstGeom prst="rect">
            <a:avLst/>
          </a:prstGeom>
          <a:solidFill>
            <a:srgbClr val="4A5DA5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Matrícula a l’EEBE</a:t>
            </a:r>
            <a:endParaRPr lang="ca-ES" sz="2400" b="0" strike="noStrike" spc="-1">
              <a:latin typeface="Arial"/>
            </a:endParaRPr>
          </a:p>
        </p:txBody>
      </p:sp>
      <p:pic>
        <p:nvPicPr>
          <p:cNvPr id="228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363080" y="139680"/>
            <a:ext cx="1528560" cy="408240"/>
          </a:xfrm>
          <a:prstGeom prst="rect">
            <a:avLst/>
          </a:prstGeom>
          <a:ln>
            <a:noFill/>
          </a:ln>
        </p:spPr>
      </p:pic>
      <p:sp>
        <p:nvSpPr>
          <p:cNvPr id="229" name="CustomShape 3"/>
          <p:cNvSpPr/>
          <p:nvPr/>
        </p:nvSpPr>
        <p:spPr>
          <a:xfrm>
            <a:off x="438120" y="1037520"/>
            <a:ext cx="7642440" cy="98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5840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Clica sobre AUTOMATRICULA i comença a fer la matrícula</a:t>
            </a:r>
            <a:endParaRPr lang="ca-ES" sz="2000" b="0" strike="noStrike" spc="-1">
              <a:latin typeface="Arial"/>
            </a:endParaRPr>
          </a:p>
        </p:txBody>
      </p:sp>
      <p:pic>
        <p:nvPicPr>
          <p:cNvPr id="230" name="Imat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16960" y="1612800"/>
            <a:ext cx="6725880" cy="3920760"/>
          </a:xfrm>
          <a:prstGeom prst="rect">
            <a:avLst/>
          </a:prstGeom>
          <a:ln w="25560">
            <a:solidFill>
              <a:schemeClr val="accent1">
                <a:shade val="50000"/>
              </a:schemeClr>
            </a:solidFill>
            <a:round/>
          </a:ln>
        </p:spPr>
      </p:pic>
      <p:sp>
        <p:nvSpPr>
          <p:cNvPr id="231" name="CustomShape 4"/>
          <p:cNvSpPr/>
          <p:nvPr/>
        </p:nvSpPr>
        <p:spPr>
          <a:xfrm>
            <a:off x="455400" y="5945760"/>
            <a:ext cx="370764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sp>
        <p:nvSpPr>
          <p:cNvPr id="232" name="CustomShape 5"/>
          <p:cNvSpPr/>
          <p:nvPr/>
        </p:nvSpPr>
        <p:spPr>
          <a:xfrm>
            <a:off x="1266480" y="3489840"/>
            <a:ext cx="1361520" cy="43128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pic>
        <p:nvPicPr>
          <p:cNvPr id="233" name="Imatg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858840" y="5602680"/>
            <a:ext cx="609120" cy="170640"/>
          </a:xfrm>
          <a:prstGeom prst="rect">
            <a:avLst/>
          </a:prstGeom>
          <a:ln>
            <a:noFill/>
          </a:ln>
        </p:spPr>
      </p:pic>
      <p:pic>
        <p:nvPicPr>
          <p:cNvPr id="234" name="Imatge 20"/>
          <p:cNvPicPr/>
          <p:nvPr/>
        </p:nvPicPr>
        <p:blipFill>
          <a:blip r:embed="rId5"/>
          <a:srcRect l="1603" t="-7387" r="2176" b="3604"/>
          <a:stretch>
            <a:fillRect/>
          </a:stretch>
        </p:blipFill>
        <p:spPr>
          <a:xfrm>
            <a:off x="5220000" y="6204240"/>
            <a:ext cx="1511280" cy="207000"/>
          </a:xfrm>
          <a:prstGeom prst="rect">
            <a:avLst/>
          </a:prstGeom>
          <a:ln>
            <a:noFill/>
          </a:ln>
        </p:spPr>
      </p:pic>
      <p:sp>
        <p:nvSpPr>
          <p:cNvPr id="235" name="CustomShape 6"/>
          <p:cNvSpPr/>
          <p:nvPr/>
        </p:nvSpPr>
        <p:spPr>
          <a:xfrm rot="16200000" flipH="1">
            <a:off x="42480" y="2481840"/>
            <a:ext cx="2096640" cy="349920"/>
          </a:xfrm>
          <a:prstGeom prst="bentConnector2">
            <a:avLst/>
          </a:prstGeom>
          <a:noFill/>
          <a:ln w="2556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36" name="CustomShape 7"/>
          <p:cNvSpPr/>
          <p:nvPr/>
        </p:nvSpPr>
        <p:spPr>
          <a:xfrm>
            <a:off x="137160" y="6060960"/>
            <a:ext cx="332892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marL="285840" indent="-285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ca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En cas d’haver abandonat la matrícula sense finalitzar i has de tornar a accedir, clica  “esborrar sessió” i “matrícula” de nou</a:t>
            </a:r>
            <a:endParaRPr lang="ca-ES" sz="1600" b="0" strike="noStrike" spc="-1">
              <a:latin typeface="Arial"/>
            </a:endParaRPr>
          </a:p>
        </p:txBody>
      </p:sp>
      <p:sp>
        <p:nvSpPr>
          <p:cNvPr id="237" name="CustomShape 8"/>
          <p:cNvSpPr/>
          <p:nvPr/>
        </p:nvSpPr>
        <p:spPr>
          <a:xfrm rot="16200000" flipH="1">
            <a:off x="249480" y="2079000"/>
            <a:ext cx="4275000" cy="2942280"/>
          </a:xfrm>
          <a:prstGeom prst="bentConnector2">
            <a:avLst/>
          </a:prstGeom>
          <a:noFill/>
          <a:ln w="2556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38" name="CustomShape 9"/>
          <p:cNvSpPr/>
          <p:nvPr/>
        </p:nvSpPr>
        <p:spPr>
          <a:xfrm>
            <a:off x="3132000" y="6368760"/>
            <a:ext cx="2087640" cy="360"/>
          </a:xfrm>
          <a:custGeom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</p:spTree>
  </p:cSld>
  <p:clrMapOvr>
    <a:masterClrMapping/>
  </p:clrMapOvr>
  <p:transition spd="med" advTm="4000"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9" name="CustomShape 1"/>
          <p:cNvSpPr/>
          <p:nvPr/>
        </p:nvSpPr>
        <p:spPr>
          <a:xfrm>
            <a:off x="107640" y="644760"/>
            <a:ext cx="8813520" cy="5946480"/>
          </a:xfrm>
          <a:prstGeom prst="rect">
            <a:avLst/>
          </a:prstGeom>
          <a:gradFill rotWithShape="0">
            <a:gsLst>
              <a:gs pos="0">
                <a:srgbClr val="C1D1EC">
                  <a:alpha val="42352"/>
                </a:srgbClr>
              </a:gs>
              <a:gs pos="100000">
                <a:srgbClr val="FFFFFF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ca-ES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ca-ES" sz="2200" b="0" strike="noStrike" spc="-1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107640" y="116640"/>
            <a:ext cx="8813520" cy="431280"/>
          </a:xfrm>
          <a:prstGeom prst="rect">
            <a:avLst/>
          </a:prstGeom>
          <a:solidFill>
            <a:srgbClr val="4A5DA5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Matrícula a l’EEBE</a:t>
            </a:r>
            <a:endParaRPr lang="ca-ES" sz="2400" b="0" strike="noStrike" spc="-1">
              <a:latin typeface="Arial"/>
            </a:endParaRPr>
          </a:p>
        </p:txBody>
      </p:sp>
      <p:pic>
        <p:nvPicPr>
          <p:cNvPr id="241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363080" y="139680"/>
            <a:ext cx="1528560" cy="408240"/>
          </a:xfrm>
          <a:prstGeom prst="rect">
            <a:avLst/>
          </a:prstGeom>
          <a:ln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438120" y="1037520"/>
            <a:ext cx="8453520" cy="29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Respon dades estadístiques i sobre el tipus de dedicació als estudis:</a:t>
            </a:r>
            <a:endParaRPr lang="ca-E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a-ES" sz="20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Temps complet: </a:t>
            </a: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has de matricular  </a:t>
            </a:r>
            <a:r>
              <a:rPr lang="es-E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30 crèdits = </a:t>
            </a: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assignatures</a:t>
            </a:r>
            <a:endParaRPr lang="ca-ES" sz="1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Temps parcial: </a:t>
            </a: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has de matricular un màxim de </a:t>
            </a:r>
            <a:r>
              <a:rPr lang="es-E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18 crèdits = </a:t>
            </a: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assignatures</a:t>
            </a:r>
            <a:endParaRPr lang="ca-ES" sz="1800" b="0" strike="noStrike" spc="-1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455400" y="5945760"/>
            <a:ext cx="370764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pic>
        <p:nvPicPr>
          <p:cNvPr id="244" name="Imatge 1"/>
          <p:cNvPicPr/>
          <p:nvPr/>
        </p:nvPicPr>
        <p:blipFill>
          <a:blip r:embed="rId3"/>
          <a:stretch>
            <a:fillRect/>
          </a:stretch>
        </p:blipFill>
        <p:spPr>
          <a:xfrm>
            <a:off x="805680" y="3046680"/>
            <a:ext cx="7566120" cy="3045600"/>
          </a:xfrm>
          <a:prstGeom prst="rect">
            <a:avLst/>
          </a:prstGeom>
          <a:ln w="25560">
            <a:solidFill>
              <a:schemeClr val="accent1">
                <a:shade val="50000"/>
              </a:schemeClr>
            </a:solidFill>
            <a:round/>
          </a:ln>
        </p:spPr>
      </p:pic>
      <p:sp>
        <p:nvSpPr>
          <p:cNvPr id="245" name="CustomShape 5"/>
          <p:cNvSpPr/>
          <p:nvPr/>
        </p:nvSpPr>
        <p:spPr>
          <a:xfrm>
            <a:off x="137160" y="5877720"/>
            <a:ext cx="332892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sp>
        <p:nvSpPr>
          <p:cNvPr id="246" name="CustomShape 6"/>
          <p:cNvSpPr/>
          <p:nvPr/>
        </p:nvSpPr>
        <p:spPr>
          <a:xfrm>
            <a:off x="7619400" y="5548680"/>
            <a:ext cx="768240" cy="31068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</p:spTree>
  </p:cSld>
  <p:clrMapOvr>
    <a:masterClrMapping/>
  </p:clrMapOvr>
  <p:transition spd="med" advTm="4000"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7" name="CustomShape 1"/>
          <p:cNvSpPr/>
          <p:nvPr/>
        </p:nvSpPr>
        <p:spPr>
          <a:xfrm>
            <a:off x="150257" y="584913"/>
            <a:ext cx="8813520" cy="5946480"/>
          </a:xfrm>
          <a:prstGeom prst="rect">
            <a:avLst/>
          </a:prstGeom>
          <a:gradFill rotWithShape="0">
            <a:gsLst>
              <a:gs pos="0">
                <a:srgbClr val="C1D1EC">
                  <a:alpha val="42352"/>
                </a:srgbClr>
              </a:gs>
              <a:gs pos="100000">
                <a:srgbClr val="FFFFFF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ca-ES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ca-ES" sz="2200" b="0" strike="noStrike" spc="-1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107640" y="116640"/>
            <a:ext cx="8813520" cy="431280"/>
          </a:xfrm>
          <a:prstGeom prst="rect">
            <a:avLst/>
          </a:prstGeom>
          <a:solidFill>
            <a:srgbClr val="4A5DA5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Matrícula a l’EEBE</a:t>
            </a:r>
            <a:endParaRPr lang="ca-ES" sz="2400" b="0" strike="noStrike" spc="-1">
              <a:latin typeface="Arial"/>
            </a:endParaRPr>
          </a:p>
        </p:txBody>
      </p:sp>
      <p:pic>
        <p:nvPicPr>
          <p:cNvPr id="249" name="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363080" y="139680"/>
            <a:ext cx="1528560" cy="408240"/>
          </a:xfrm>
          <a:prstGeom prst="rect">
            <a:avLst/>
          </a:prstGeom>
          <a:ln>
            <a:noFill/>
          </a:ln>
        </p:spPr>
      </p:pic>
      <p:sp>
        <p:nvSpPr>
          <p:cNvPr id="250" name="CustomShape 3"/>
          <p:cNvSpPr/>
          <p:nvPr/>
        </p:nvSpPr>
        <p:spPr>
          <a:xfrm>
            <a:off x="455400" y="5945760"/>
            <a:ext cx="370764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pic>
        <p:nvPicPr>
          <p:cNvPr id="251" name="Imatg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57" y="3364200"/>
            <a:ext cx="6041351" cy="2387160"/>
          </a:xfrm>
          <a:prstGeom prst="rect">
            <a:avLst/>
          </a:prstGeom>
          <a:ln w="25560">
            <a:solidFill>
              <a:schemeClr val="accent1">
                <a:shade val="50000"/>
              </a:schemeClr>
            </a:solidFill>
            <a:round/>
          </a:ln>
        </p:spPr>
      </p:pic>
      <p:pic>
        <p:nvPicPr>
          <p:cNvPr id="252" name="Imatg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09" y="965400"/>
            <a:ext cx="4548342" cy="2122560"/>
          </a:xfrm>
          <a:prstGeom prst="rect">
            <a:avLst/>
          </a:prstGeom>
          <a:ln w="25560">
            <a:solidFill>
              <a:schemeClr val="accent1">
                <a:shade val="50000"/>
              </a:schemeClr>
            </a:solidFill>
            <a:round/>
          </a:ln>
        </p:spPr>
      </p:pic>
      <p:sp>
        <p:nvSpPr>
          <p:cNvPr id="253" name="CustomShape 4"/>
          <p:cNvSpPr/>
          <p:nvPr/>
        </p:nvSpPr>
        <p:spPr>
          <a:xfrm>
            <a:off x="4387860" y="4825440"/>
            <a:ext cx="938520" cy="492000"/>
          </a:xfrm>
          <a:prstGeom prst="rect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55" name="CustomShape 6"/>
          <p:cNvSpPr/>
          <p:nvPr/>
        </p:nvSpPr>
        <p:spPr>
          <a:xfrm>
            <a:off x="867506" y="1470806"/>
            <a:ext cx="2019240" cy="85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Tria </a:t>
            </a:r>
            <a:endParaRPr lang="ca-E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assignatures</a:t>
            </a:r>
            <a:endParaRPr lang="ca-ES" sz="2000" b="0" strike="noStrike" spc="-1">
              <a:latin typeface="Arial"/>
            </a:endParaRPr>
          </a:p>
        </p:txBody>
      </p:sp>
      <p:sp>
        <p:nvSpPr>
          <p:cNvPr id="257" name="CustomShape 8"/>
          <p:cNvSpPr/>
          <p:nvPr/>
        </p:nvSpPr>
        <p:spPr>
          <a:xfrm>
            <a:off x="590220" y="5108965"/>
            <a:ext cx="3762000" cy="360"/>
          </a:xfrm>
          <a:custGeom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60" name="CustomShape 11"/>
          <p:cNvSpPr/>
          <p:nvPr/>
        </p:nvSpPr>
        <p:spPr>
          <a:xfrm>
            <a:off x="150257" y="4272530"/>
            <a:ext cx="1561320" cy="71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s-ES" sz="2000" b="1" strike="noStrike" spc="-1" err="1">
                <a:solidFill>
                  <a:srgbClr val="000000"/>
                </a:solidFill>
                <a:latin typeface="Calibri"/>
                <a:ea typeface="DejaVu Sans"/>
              </a:rPr>
              <a:t>Tria grup de matrícula</a:t>
            </a:r>
            <a:endParaRPr lang="ca-ES" sz="2000" b="0" strike="noStrike" spc="-1">
              <a:latin typeface="Arial"/>
            </a:endParaRPr>
          </a:p>
        </p:txBody>
      </p:sp>
      <p:sp>
        <p:nvSpPr>
          <p:cNvPr id="17" name="CustomShape 4"/>
          <p:cNvSpPr/>
          <p:nvPr/>
        </p:nvSpPr>
        <p:spPr>
          <a:xfrm>
            <a:off x="3052208" y="1753818"/>
            <a:ext cx="1300011" cy="658456"/>
          </a:xfrm>
          <a:prstGeom prst="rect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</p:spTree>
  </p:cSld>
  <p:clrMapOvr>
    <a:masterClrMapping/>
  </p:clrMapOvr>
  <p:transition spd="med" advTm="4000"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8" name="CustomShape 2"/>
          <p:cNvSpPr/>
          <p:nvPr/>
        </p:nvSpPr>
        <p:spPr>
          <a:xfrm>
            <a:off x="107640" y="116640"/>
            <a:ext cx="8813520" cy="431280"/>
          </a:xfrm>
          <a:prstGeom prst="rect">
            <a:avLst/>
          </a:prstGeom>
          <a:solidFill>
            <a:srgbClr val="4A5DA5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Matrícula a l’EEBE</a:t>
            </a:r>
            <a:endParaRPr lang="ca-ES" sz="2400" b="0" strike="noStrike" spc="-1">
              <a:latin typeface="Arial"/>
            </a:endParaRPr>
          </a:p>
        </p:txBody>
      </p:sp>
      <p:pic>
        <p:nvPicPr>
          <p:cNvPr id="249" name="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363080" y="139680"/>
            <a:ext cx="1528560" cy="408240"/>
          </a:xfrm>
          <a:prstGeom prst="rect">
            <a:avLst/>
          </a:prstGeom>
          <a:ln>
            <a:noFill/>
          </a:ln>
        </p:spPr>
      </p:pic>
      <p:sp>
        <p:nvSpPr>
          <p:cNvPr id="250" name="CustomShape 3"/>
          <p:cNvSpPr/>
          <p:nvPr/>
        </p:nvSpPr>
        <p:spPr>
          <a:xfrm>
            <a:off x="455400" y="5945760"/>
            <a:ext cx="370764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sp>
        <p:nvSpPr>
          <p:cNvPr id="258" name="CustomShape 9"/>
          <p:cNvSpPr/>
          <p:nvPr/>
        </p:nvSpPr>
        <p:spPr>
          <a:xfrm rot="10785000" flipV="1">
            <a:off x="800553" y="4306458"/>
            <a:ext cx="7557953" cy="806459"/>
          </a:xfrm>
          <a:prstGeom prst="rect">
            <a:avLst/>
          </a:prstGeom>
          <a:solidFill>
            <a:srgbClr val="4A5DA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76040" indent="-175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a-ES" sz="1550" b="0" strike="noStrike" spc="-1">
                <a:solidFill>
                  <a:srgbClr val="FFFFFF"/>
                </a:solidFill>
                <a:latin typeface="Calibri"/>
                <a:ea typeface="DejaVu Sans"/>
              </a:rPr>
              <a:t>Assignatures reconegudes per CFGS: posa grup = “CONV”</a:t>
            </a:r>
            <a:endParaRPr lang="ca-ES" sz="1550" b="0" strike="noStrike" spc="-1">
              <a:latin typeface="Arial"/>
            </a:endParaRPr>
          </a:p>
          <a:p>
            <a:pPr marL="176040" indent="-175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a-ES" sz="1550" b="0" strike="noStrike" spc="-1">
                <a:solidFill>
                  <a:srgbClr val="FFFFFF"/>
                </a:solidFill>
                <a:latin typeface="Calibri"/>
                <a:ea typeface="DejaVu Sans"/>
              </a:rPr>
              <a:t>Assignatures a reconèixer per altres estudis: no cal que les matriculis ara </a:t>
            </a:r>
            <a:r>
              <a:rPr lang="ca-ES" sz="1550" b="0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(</a:t>
            </a:r>
            <a:r>
              <a:rPr lang="ca-ES" sz="1550" b="1" spc="-1" smtClean="0">
                <a:solidFill>
                  <a:srgbClr val="FFFFFF"/>
                </a:solidFill>
                <a:latin typeface="Calibri"/>
                <a:ea typeface="DejaVu Sans"/>
              </a:rPr>
              <a:t>09</a:t>
            </a:r>
            <a:r>
              <a:rPr lang="ca-ES" sz="1550" b="1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/09/22: </a:t>
            </a:r>
            <a:r>
              <a:rPr lang="ca-ES" sz="1550" b="1" strike="noStrike" spc="-1" err="1">
                <a:solidFill>
                  <a:srgbClr val="FFFFFF"/>
                </a:solidFill>
                <a:latin typeface="Calibri"/>
                <a:ea typeface="DejaVu Sans"/>
              </a:rPr>
              <a:t>modif. de matrícula</a:t>
            </a:r>
            <a:r>
              <a:rPr lang="ca-ES" sz="1550" b="0" strike="noStrike" spc="-1">
                <a:solidFill>
                  <a:srgbClr val="FFFFFF"/>
                </a:solidFill>
                <a:latin typeface="Calibri"/>
                <a:ea typeface="DejaVu Sans"/>
              </a:rPr>
              <a:t>)</a:t>
            </a:r>
            <a:endParaRPr lang="ca-ES" sz="1550" b="0" strike="noStrike" spc="-1">
              <a:latin typeface="Arial"/>
            </a:endParaRPr>
          </a:p>
        </p:txBody>
      </p:sp>
      <p:sp>
        <p:nvSpPr>
          <p:cNvPr id="259" name="CustomShape 10"/>
          <p:cNvSpPr/>
          <p:nvPr/>
        </p:nvSpPr>
        <p:spPr>
          <a:xfrm>
            <a:off x="801188" y="894531"/>
            <a:ext cx="7559041" cy="3199422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200" b="1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Especificacions per a la matrícula:</a:t>
            </a:r>
          </a:p>
          <a:p>
            <a:pPr>
              <a:lnSpc>
                <a:spcPct val="100000"/>
              </a:lnSpc>
            </a:pPr>
            <a:endParaRPr lang="ca-ES" b="0" strike="noStrike" spc="-1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ca-ES" b="0" strike="noStrike" spc="-1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ca-ES" b="0" strike="noStrike" spc="-1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endParaRPr lang="ca-ES" b="1" u="sng" strike="noStrike" spc="-1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ca-ES" b="1" u="sng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A l’hora de triar el grup de Teoria:</a:t>
            </a:r>
          </a:p>
          <a:p>
            <a:pPr marL="176040" indent="-175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b="0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Els </a:t>
            </a:r>
            <a:r>
              <a:rPr lang="ca-ES" b="0" strike="noStrike" spc="-1">
                <a:solidFill>
                  <a:srgbClr val="000000"/>
                </a:solidFill>
                <a:latin typeface="Calibri"/>
                <a:ea typeface="DejaVu Sans"/>
              </a:rPr>
              <a:t>grups </a:t>
            </a:r>
            <a:r>
              <a:rPr lang="ca-ES" b="1" strike="noStrike" spc="-1">
                <a:solidFill>
                  <a:srgbClr val="000000"/>
                </a:solidFill>
                <a:latin typeface="Calibri"/>
                <a:ea typeface="DejaVu Sans"/>
              </a:rPr>
              <a:t>X i </a:t>
            </a:r>
            <a:r>
              <a:rPr lang="ca-ES" b="1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X2</a:t>
            </a:r>
            <a:r>
              <a:rPr lang="ca-ES" b="0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a-ES" b="1" strike="noStrike" spc="-1">
                <a:solidFill>
                  <a:srgbClr val="000000"/>
                </a:solidFill>
                <a:latin typeface="Calibri"/>
                <a:ea typeface="DejaVu Sans"/>
              </a:rPr>
              <a:t>són mixts (horari de 10 a 17h</a:t>
            </a:r>
            <a:r>
              <a:rPr lang="ca-ES" b="1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</a:p>
          <a:p>
            <a:pPr marL="176040" indent="-175320">
              <a:buClr>
                <a:srgbClr val="000000"/>
              </a:buClr>
              <a:buFont typeface="Arial"/>
              <a:buChar char="•"/>
            </a:pPr>
            <a:r>
              <a:rPr lang="ca-ES" b="1" spc="-1">
                <a:solidFill>
                  <a:srgbClr val="C00000"/>
                </a:solidFill>
                <a:latin typeface="Calibri"/>
              </a:rPr>
              <a:t>Els grups M1 s’imparteixen </a:t>
            </a:r>
            <a:r>
              <a:rPr lang="ca-ES" b="1" spc="-1">
                <a:solidFill>
                  <a:srgbClr val="000000"/>
                </a:solidFill>
                <a:latin typeface="Calibri"/>
              </a:rPr>
              <a:t> </a:t>
            </a:r>
            <a:r>
              <a:rPr lang="ca-ES" b="1" spc="-1">
                <a:solidFill>
                  <a:srgbClr val="C00000"/>
                </a:solidFill>
                <a:latin typeface="Calibri"/>
              </a:rPr>
              <a:t>en </a:t>
            </a:r>
            <a:r>
              <a:rPr lang="ca-ES" b="1" spc="-1" smtClean="0">
                <a:solidFill>
                  <a:srgbClr val="C00000"/>
                </a:solidFill>
                <a:latin typeface="Calibri"/>
              </a:rPr>
              <a:t>anglès</a:t>
            </a:r>
            <a:endParaRPr lang="ca-ES" b="0" strike="noStrike" spc="-1">
              <a:latin typeface="Arial"/>
            </a:endParaRPr>
          </a:p>
          <a:p>
            <a:pPr marL="176040" indent="-175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b="1" strike="noStrike" spc="-1">
                <a:solidFill>
                  <a:srgbClr val="000000"/>
                </a:solidFill>
                <a:latin typeface="Calibri"/>
                <a:ea typeface="DejaVu Sans"/>
              </a:rPr>
              <a:t>Els grups M2 i T2 són específics del grau en </a:t>
            </a:r>
            <a:r>
              <a:rPr lang="ca-ES" b="1" strike="noStrike" spc="-1" smtClean="0">
                <a:solidFill>
                  <a:srgbClr val="000000"/>
                </a:solidFill>
                <a:latin typeface="Calibri"/>
                <a:ea typeface="DejaVu Sans"/>
              </a:rPr>
              <a:t>Enginyeria Química</a:t>
            </a:r>
          </a:p>
          <a:p>
            <a:pPr marL="176040" indent="-175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a-ES" b="1" spc="-1" smtClean="0">
                <a:solidFill>
                  <a:srgbClr val="000000"/>
                </a:solidFill>
                <a:latin typeface="Calibri"/>
                <a:ea typeface="DejaVu Sans"/>
              </a:rPr>
              <a:t>El grup M4 és específic pel grau en Enginyeria Biomèdica</a:t>
            </a:r>
          </a:p>
          <a:p>
            <a:pPr marL="176040" indent="-175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ca-ES" b="0" strike="noStrike" spc="-1">
              <a:latin typeface="Arial"/>
            </a:endParaRPr>
          </a:p>
        </p:txBody>
      </p:sp>
      <p:sp>
        <p:nvSpPr>
          <p:cNvPr id="17" name="CustomShape 9"/>
          <p:cNvSpPr/>
          <p:nvPr/>
        </p:nvSpPr>
        <p:spPr>
          <a:xfrm rot="10785000" flipV="1">
            <a:off x="1055128" y="1399485"/>
            <a:ext cx="7070457" cy="829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fr-FR" sz="1600" b="1"/>
              <a:t>Heu de </a:t>
            </a:r>
            <a:r>
              <a:rPr lang="fr-FR" sz="1600" b="1" u="sng"/>
              <a:t>matricular un únic grup de Teoria</a:t>
            </a:r>
            <a:r>
              <a:rPr lang="fr-FR" sz="1600" b="1"/>
              <a:t> (M3, M5, X1, T2...) per les cinc assignatures de Q1 i, posteriorment a la matrícula, us assignarem els grups de pràctiques (M31, M52, X21, T12...)</a:t>
            </a:r>
          </a:p>
        </p:txBody>
      </p:sp>
      <p:sp>
        <p:nvSpPr>
          <p:cNvPr id="18" name="CustomShape 9"/>
          <p:cNvSpPr/>
          <p:nvPr/>
        </p:nvSpPr>
        <p:spPr>
          <a:xfrm rot="10785000" flipV="1">
            <a:off x="800519" y="5341908"/>
            <a:ext cx="7557953" cy="821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76040" indent="-175320">
              <a:buClr>
                <a:srgbClr val="FFFFFF"/>
              </a:buClr>
              <a:buFont typeface="Arial"/>
              <a:buChar char="•"/>
            </a:pPr>
            <a:r>
              <a:rPr lang="es-ES" sz="1600" b="1" spc="-1" smtClean="0">
                <a:solidFill>
                  <a:srgbClr val="000000"/>
                </a:solidFill>
                <a:latin typeface="Calibri"/>
                <a:hlinkClick r:id="rId4"/>
              </a:rPr>
              <a:t>Si </a:t>
            </a:r>
            <a:r>
              <a:rPr lang="es-ES" sz="1600" b="1" spc="-1" err="1">
                <a:solidFill>
                  <a:srgbClr val="000000"/>
                </a:solidFill>
                <a:latin typeface="Calibri"/>
                <a:hlinkClick r:id="rId4"/>
              </a:rPr>
              <a:t>vols domiciliar la matrícula en un o dos pagaments, emplena dades les dades bancàries (Ordre SEPA)</a:t>
            </a:r>
            <a:r>
              <a:rPr lang="es-ES" sz="1600" b="1" spc="-1">
                <a:solidFill>
                  <a:srgbClr val="000000"/>
                </a:solidFill>
                <a:latin typeface="Calibri"/>
              </a:rPr>
              <a:t> a l’apartat “Comptes bancaris</a:t>
            </a:r>
            <a:r>
              <a:rPr lang="es-ES" sz="1600" b="1" spc="-1" smtClean="0">
                <a:solidFill>
                  <a:srgbClr val="000000"/>
                </a:solidFill>
                <a:latin typeface="Calibri"/>
              </a:rPr>
              <a:t>”</a:t>
            </a:r>
            <a:r>
              <a:rPr lang="ca-ES" sz="1550" b="0" strike="noStrike" spc="-1" smtClean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</a:p>
          <a:p>
            <a:pPr marL="176040" indent="-175320">
              <a:buClr>
                <a:srgbClr val="FFFFFF"/>
              </a:buClr>
              <a:buFont typeface="Arial"/>
              <a:buChar char="•"/>
            </a:pPr>
            <a:endParaRPr lang="ca-ES" sz="155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323438"/>
      </p:ext>
    </p:extLst>
  </p:cSld>
  <p:clrMapOvr>
    <a:masterClrMapping/>
  </p:clrMapOvr>
  <p:transition spd="med" advTm="4000"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1" name="CustomShape 1"/>
          <p:cNvSpPr/>
          <p:nvPr/>
        </p:nvSpPr>
        <p:spPr>
          <a:xfrm>
            <a:off x="107640" y="-214200"/>
            <a:ext cx="8969760" cy="6942240"/>
          </a:xfrm>
          <a:prstGeom prst="rect">
            <a:avLst/>
          </a:prstGeom>
          <a:gradFill rotWithShape="0">
            <a:gsLst>
              <a:gs pos="0">
                <a:srgbClr val="C1D1EC">
                  <a:alpha val="42352"/>
                </a:srgbClr>
              </a:gs>
              <a:gs pos="100000">
                <a:srgbClr val="FFFFFF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ca-ES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ca-ES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ca-ES" sz="2200" b="0" strike="noStrike" spc="-1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107640" y="116640"/>
            <a:ext cx="8813520" cy="431280"/>
          </a:xfrm>
          <a:prstGeom prst="rect">
            <a:avLst/>
          </a:prstGeom>
          <a:solidFill>
            <a:srgbClr val="4A5DA5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Matrícula a l’EEBE</a:t>
            </a:r>
            <a:endParaRPr lang="ca-ES" sz="2400" b="0" strike="noStrike" spc="-1">
              <a:latin typeface="Arial"/>
            </a:endParaRPr>
          </a:p>
        </p:txBody>
      </p:sp>
      <p:pic>
        <p:nvPicPr>
          <p:cNvPr id="263" name="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363080" y="139680"/>
            <a:ext cx="1528560" cy="408240"/>
          </a:xfrm>
          <a:prstGeom prst="rect">
            <a:avLst/>
          </a:prstGeom>
          <a:ln>
            <a:noFill/>
          </a:ln>
        </p:spPr>
      </p:pic>
      <p:sp>
        <p:nvSpPr>
          <p:cNvPr id="264" name="CustomShape 3"/>
          <p:cNvSpPr/>
          <p:nvPr/>
        </p:nvSpPr>
        <p:spPr>
          <a:xfrm>
            <a:off x="455400" y="5945760"/>
            <a:ext cx="370764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pic>
        <p:nvPicPr>
          <p:cNvPr id="265" name="Imat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6" y="2499120"/>
            <a:ext cx="7933508" cy="4069080"/>
          </a:xfrm>
          <a:prstGeom prst="rect">
            <a:avLst/>
          </a:prstGeom>
          <a:ln w="25560">
            <a:solidFill>
              <a:srgbClr val="4A5DA5"/>
            </a:solidFill>
            <a:round/>
          </a:ln>
        </p:spPr>
      </p:pic>
      <p:sp>
        <p:nvSpPr>
          <p:cNvPr id="266" name="CustomShape 4"/>
          <p:cNvSpPr/>
          <p:nvPr/>
        </p:nvSpPr>
        <p:spPr>
          <a:xfrm>
            <a:off x="5562720" y="1186200"/>
            <a:ext cx="3315600" cy="394920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Contesta els serveis opcionals</a:t>
            </a:r>
            <a:endParaRPr lang="ca-ES" sz="2000" b="0" strike="noStrike" spc="-1">
              <a:latin typeface="Arial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6426008" y="4752385"/>
            <a:ext cx="1855800" cy="768240"/>
          </a:xfrm>
          <a:prstGeom prst="rect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68" name="CustomShape 6"/>
          <p:cNvSpPr/>
          <p:nvPr/>
        </p:nvSpPr>
        <p:spPr>
          <a:xfrm>
            <a:off x="271440" y="711000"/>
            <a:ext cx="5540760" cy="394920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Comprova els descomptes aplicats, si és el teu cas  </a:t>
            </a:r>
            <a:endParaRPr lang="ca-ES" sz="2000" b="0" strike="noStrike" spc="-1">
              <a:latin typeface="Arial"/>
            </a:endParaRPr>
          </a:p>
        </p:txBody>
      </p:sp>
      <p:sp>
        <p:nvSpPr>
          <p:cNvPr id="269" name="CustomShape 7"/>
          <p:cNvSpPr/>
          <p:nvPr/>
        </p:nvSpPr>
        <p:spPr>
          <a:xfrm>
            <a:off x="4354285" y="5197800"/>
            <a:ext cx="1794257" cy="645651"/>
          </a:xfrm>
          <a:prstGeom prst="rect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70" name="CustomShape 8"/>
          <p:cNvSpPr/>
          <p:nvPr/>
        </p:nvSpPr>
        <p:spPr>
          <a:xfrm>
            <a:off x="6885154" y="1712366"/>
            <a:ext cx="935280" cy="1160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71" name="CustomShape 9"/>
          <p:cNvSpPr/>
          <p:nvPr/>
        </p:nvSpPr>
        <p:spPr>
          <a:xfrm>
            <a:off x="4592520" y="1222200"/>
            <a:ext cx="935280" cy="1160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</p:spTree>
  </p:cSld>
  <p:clrMapOvr>
    <a:masterClrMapping/>
  </p:clrMapOvr>
  <p:transition spd="med" advTm="4000"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2" name="CustomShape 1"/>
          <p:cNvSpPr/>
          <p:nvPr/>
        </p:nvSpPr>
        <p:spPr>
          <a:xfrm>
            <a:off x="107640" y="116640"/>
            <a:ext cx="8813520" cy="431280"/>
          </a:xfrm>
          <a:prstGeom prst="rect">
            <a:avLst/>
          </a:prstGeom>
          <a:solidFill>
            <a:srgbClr val="4A5DA5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Matrícula a l’EEBE</a:t>
            </a:r>
            <a:endParaRPr lang="ca-ES" sz="2400" b="0" strike="noStrike" spc="-1">
              <a:latin typeface="Arial"/>
            </a:endParaRPr>
          </a:p>
        </p:txBody>
      </p:sp>
      <p:pic>
        <p:nvPicPr>
          <p:cNvPr id="273" name="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363080" y="139680"/>
            <a:ext cx="1528560" cy="408240"/>
          </a:xfrm>
          <a:prstGeom prst="rect">
            <a:avLst/>
          </a:prstGeom>
          <a:ln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455400" y="5945760"/>
            <a:ext cx="370764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/>
        </p:txBody>
      </p:sp>
      <p:pic>
        <p:nvPicPr>
          <p:cNvPr id="275" name="Imatge 5"/>
          <p:cNvPicPr/>
          <p:nvPr/>
        </p:nvPicPr>
        <p:blipFill>
          <a:blip r:embed="rId4"/>
          <a:srcRect l="-248" t="78664" r="1124" b="-383"/>
          <a:stretch>
            <a:fillRect/>
          </a:stretch>
        </p:blipFill>
        <p:spPr>
          <a:xfrm>
            <a:off x="137520" y="4242600"/>
            <a:ext cx="8682120" cy="1366920"/>
          </a:xfrm>
          <a:prstGeom prst="rect">
            <a:avLst/>
          </a:prstGeom>
          <a:ln w="25560">
            <a:solidFill>
              <a:srgbClr val="4A5DA5"/>
            </a:solidFill>
            <a:round/>
          </a:ln>
        </p:spPr>
      </p:pic>
      <p:sp>
        <p:nvSpPr>
          <p:cNvPr id="276" name="CustomShape 3"/>
          <p:cNvSpPr/>
          <p:nvPr/>
        </p:nvSpPr>
        <p:spPr>
          <a:xfrm>
            <a:off x="360000" y="1854360"/>
            <a:ext cx="3455640" cy="881280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3500" lnSpcReduction="2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Únicament pots triar “domiciliat” o “fraccionat (2 pagaments)” si has cumplimentat les dades de l’</a:t>
            </a:r>
            <a:r>
              <a:rPr lang="es-ES" sz="2000" b="1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ordre SEPA</a:t>
            </a: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i l’has pujat a </a:t>
            </a:r>
            <a:r>
              <a:rPr lang="es-ES" sz="2000" b="1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e-secretaria</a:t>
            </a: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signada</a:t>
            </a:r>
            <a:endParaRPr lang="ca-ES" sz="2000" b="0" strike="noStrike" spc="-1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187920" y="4282560"/>
            <a:ext cx="3807360" cy="536400"/>
          </a:xfrm>
          <a:prstGeom prst="rect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78" name="CustomShape 5"/>
          <p:cNvSpPr/>
          <p:nvPr/>
        </p:nvSpPr>
        <p:spPr>
          <a:xfrm>
            <a:off x="3996000" y="1196280"/>
            <a:ext cx="4859280" cy="912960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ca-E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Confirma la teva matrícula</a:t>
            </a:r>
            <a:endParaRPr lang="ca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ca-ES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ATENCIÓ: Encara no has acabat la matrícula i les places no seran assignades fins que finalitzes.</a:t>
            </a:r>
            <a:endParaRPr lang="ca-ES" sz="1800" b="0" strike="noStrike" spc="-1">
              <a:latin typeface="Arial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468000" y="1220040"/>
            <a:ext cx="3344400" cy="394920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Tria la modalitat de pagament</a:t>
            </a:r>
            <a:endParaRPr lang="ca-ES" sz="2000" b="0" strike="noStrike" spc="-1">
              <a:latin typeface="Arial"/>
            </a:endParaRPr>
          </a:p>
        </p:txBody>
      </p:sp>
      <p:sp>
        <p:nvSpPr>
          <p:cNvPr id="280" name="CustomShape 7"/>
          <p:cNvSpPr/>
          <p:nvPr/>
        </p:nvSpPr>
        <p:spPr>
          <a:xfrm>
            <a:off x="1512360" y="2943000"/>
            <a:ext cx="935280" cy="1160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81" name="CustomShape 8"/>
          <p:cNvSpPr/>
          <p:nvPr/>
        </p:nvSpPr>
        <p:spPr>
          <a:xfrm>
            <a:off x="107640" y="5789520"/>
            <a:ext cx="8813520" cy="806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6040" indent="-1753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a-ES" sz="1550" b="0" strike="noStrike" spc="-1">
                <a:latin typeface="Calibri"/>
                <a:ea typeface="DejaVu Sans"/>
              </a:rPr>
              <a:t>Si vols domiciliar/fraccionar el pagament i no t’apareix cap d’elles, marca “E-SECRETARIA/ENTITAT FINANCERA i acaba la matrícula. Després cumplimenta l’</a:t>
            </a:r>
            <a:r>
              <a:rPr lang="ca-ES" sz="1550" b="0" u="sng" strike="noStrike" spc="-1">
                <a:uFillTx/>
                <a:latin typeface="Calibri"/>
                <a:ea typeface="DejaVu Sans"/>
                <a:hlinkClick r:id="rId5"/>
              </a:rPr>
              <a:t>ordre SEPA</a:t>
            </a:r>
            <a:r>
              <a:rPr lang="ca-ES" sz="1550" b="0" strike="noStrike" spc="-1">
                <a:latin typeface="Calibri"/>
                <a:ea typeface="DejaVu Sans"/>
              </a:rPr>
              <a:t> a l’</a:t>
            </a:r>
            <a:r>
              <a:rPr lang="ca-ES" sz="1550" b="0" u="sng" strike="noStrike" spc="-1" err="1">
                <a:uFillTx/>
                <a:latin typeface="Calibri"/>
                <a:ea typeface="DejaVu Sans"/>
                <a:hlinkClick r:id="rId6"/>
              </a:rPr>
              <a:t>e-secretaria</a:t>
            </a:r>
            <a:r>
              <a:rPr lang="ca-ES" sz="1550" b="0" strike="noStrike" spc="-1">
                <a:latin typeface="Calibri"/>
                <a:ea typeface="DejaVu Sans"/>
              </a:rPr>
              <a:t> i sol·licita el canvi de forma de pagament a través de </a:t>
            </a:r>
            <a:r>
              <a:rPr lang="ca-ES" sz="1550" b="0" u="sng" strike="noStrike" spc="-1">
                <a:uFillTx/>
                <a:latin typeface="Calibri"/>
                <a:ea typeface="DejaVu Sans"/>
                <a:hlinkClick r:id="rId7"/>
              </a:rPr>
              <a:t>DEMANA EEBE</a:t>
            </a:r>
            <a:r>
              <a:rPr lang="ca-ES" sz="1550" b="0" strike="noStrike" spc="-1">
                <a:latin typeface="Calibri"/>
                <a:ea typeface="DejaVu Sans"/>
              </a:rPr>
              <a:t>.</a:t>
            </a:r>
            <a:endParaRPr lang="ca-ES" sz="1550" b="0" strike="noStrike" spc="-1">
              <a:latin typeface="Arial"/>
            </a:endParaRPr>
          </a:p>
        </p:txBody>
      </p:sp>
      <p:sp>
        <p:nvSpPr>
          <p:cNvPr id="282" name="CustomShape 9"/>
          <p:cNvSpPr/>
          <p:nvPr/>
        </p:nvSpPr>
        <p:spPr>
          <a:xfrm>
            <a:off x="8220960" y="5361480"/>
            <a:ext cx="575280" cy="218520"/>
          </a:xfrm>
          <a:prstGeom prst="rect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83" name="CustomShape 10"/>
          <p:cNvSpPr/>
          <p:nvPr/>
        </p:nvSpPr>
        <p:spPr>
          <a:xfrm>
            <a:off x="8508960" y="2118600"/>
            <a:ext cx="360" cy="3242160"/>
          </a:xfrm>
          <a:custGeom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</p:spTree>
  </p:cSld>
  <p:clrMapOvr>
    <a:masterClrMapping/>
  </p:clrMapOvr>
  <p:transition spd="med" advTm="4000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90</Paragraphs>
  <Slides>14</Slides>
  <Notes>6</Notes>
  <TotalTime>5832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4">
      <vt:lpstr>Arial</vt:lpstr>
      <vt:lpstr>DejaVu Sans</vt:lpstr>
      <vt:lpstr>Wingdings</vt:lpstr>
      <vt:lpstr>Symbol</vt:lpstr>
      <vt:lpstr>Times New Roman</vt:lpstr>
      <vt:lpstr>Calibri</vt:lpstr>
      <vt:lpstr>Calibir</vt:lpstr>
      <vt:lpstr>angsananew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Presentación de PowerPoint</dc:title>
  <cp:revision>206</cp:revision>
  <cp:lastPrinted>2012-07-16T08:53:22.000</cp:lastPrinted>
  <dcterms:created xsi:type="dcterms:W3CDTF">2012-07-13T11:00:44Z</dcterms:created>
  <dcterms:modified xsi:type="dcterms:W3CDTF">2022-07-15T09:03:36Z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Presentació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